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Black"/>
      <p:bold r:id="rId25"/>
      <p:boldItalic r:id="rId26"/>
    </p:embeddedFont>
    <p:embeddedFont>
      <p:font typeface="Montserrat"/>
      <p:regular r:id="rId27"/>
      <p:bold r:id="rId28"/>
      <p:italic r:id="rId29"/>
      <p:boldItalic r:id="rId30"/>
    </p:embeddedFont>
    <p:embeddedFont>
      <p:font typeface="Montserrat Medium"/>
      <p:regular r:id="rId31"/>
      <p:bold r:id="rId32"/>
      <p:italic r:id="rId33"/>
      <p:boldItalic r:id="rId34"/>
    </p:embeddedFont>
    <p:embeddedFont>
      <p:font typeface="Tahom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78">
          <p15:clr>
            <a:srgbClr val="747775"/>
          </p15:clr>
        </p15:guide>
        <p15:guide id="3" pos="2808">
          <p15:clr>
            <a:srgbClr val="747775"/>
          </p15:clr>
        </p15:guide>
        <p15:guide id="4" pos="2952">
          <p15:clr>
            <a:srgbClr val="747775"/>
          </p15:clr>
        </p15:guide>
        <p15:guide id="5" pos="144">
          <p15:clr>
            <a:srgbClr val="747775"/>
          </p15:clr>
        </p15:guide>
        <p15:guide id="6" pos="5616">
          <p15:clr>
            <a:srgbClr val="747775"/>
          </p15:clr>
        </p15:guide>
        <p15:guide id="7" orient="horz" pos="144">
          <p15:clr>
            <a:srgbClr val="747775"/>
          </p15:clr>
        </p15:guide>
        <p15:guide id="8" orient="horz" pos="309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78"/>
        <p:guide pos="2808"/>
        <p:guide pos="2952"/>
        <p:guide pos="144"/>
        <p:guide pos="5616"/>
        <p:guide pos="144" orient="horz"/>
        <p:guide pos="309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lack-boldItalic.fntdata"/><Relationship Id="rId25" Type="http://schemas.openxmlformats.org/officeDocument/2006/relationships/font" Target="fonts/MontserratBlack-bold.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Medium-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MontserratMedium-italic.fntdata"/><Relationship Id="rId10" Type="http://schemas.openxmlformats.org/officeDocument/2006/relationships/slide" Target="slides/slide5.xml"/><Relationship Id="rId32" Type="http://schemas.openxmlformats.org/officeDocument/2006/relationships/font" Target="fonts/MontserratMedium-bold.fntdata"/><Relationship Id="rId13" Type="http://schemas.openxmlformats.org/officeDocument/2006/relationships/slide" Target="slides/slide8.xml"/><Relationship Id="rId35" Type="http://schemas.openxmlformats.org/officeDocument/2006/relationships/font" Target="fonts/Tahoma-regular.fntdata"/><Relationship Id="rId12" Type="http://schemas.openxmlformats.org/officeDocument/2006/relationships/slide" Target="slides/slide7.xml"/><Relationship Id="rId34" Type="http://schemas.openxmlformats.org/officeDocument/2006/relationships/font" Target="fonts/MontserratMedium-bold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Tahoma-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758123a79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g3758123a799_1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767ddbfb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767ddbfb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788881d76b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788881d76b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767fece493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767fece493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788881d7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788881d7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3749ed3e0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3749ed3e0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749ed3e02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749ed3e02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788881d76b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788881d76b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788881d76b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788881d76b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757a9df31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757a9df31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7643b12bf9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7643b12bf9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88881d7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88881d7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Bagian tami: pikirin flow-funding (skemanya, bagi: kategorisasi pembayarnya, bagi shopping listnya gimana, apa yg masuk ke topdown apa yg masuk ke grass-root, menjelaskan skema LVC nya -&gt; pembebasan pajak vs shopping list dll)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758123a799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758123a799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767ddbfb9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767ddbfb9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763a583e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763a583e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788881d76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788881d76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758123a799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758123a799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Cari backup teoretis atau study case real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7b2a82e3a3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7b2a82e3a3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767ddbfb9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767ddbfb9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lvl1pPr lvl="0">
              <a:buNone/>
              <a:defRPr sz="1200">
                <a:highlight>
                  <a:schemeClr val="accent6"/>
                </a:highlight>
              </a:defRPr>
            </a:lvl1pPr>
            <a:lvl2pPr lvl="1">
              <a:buNone/>
              <a:defRPr sz="1200">
                <a:highlight>
                  <a:schemeClr val="accent6"/>
                </a:highlight>
              </a:defRPr>
            </a:lvl2pPr>
            <a:lvl3pPr lvl="2">
              <a:buNone/>
              <a:defRPr sz="1200">
                <a:highlight>
                  <a:schemeClr val="accent6"/>
                </a:highlight>
              </a:defRPr>
            </a:lvl3pPr>
            <a:lvl4pPr lvl="3">
              <a:buNone/>
              <a:defRPr sz="1200">
                <a:highlight>
                  <a:schemeClr val="accent6"/>
                </a:highlight>
              </a:defRPr>
            </a:lvl4pPr>
            <a:lvl5pPr lvl="4">
              <a:buNone/>
              <a:defRPr sz="1200">
                <a:highlight>
                  <a:schemeClr val="accent6"/>
                </a:highlight>
              </a:defRPr>
            </a:lvl5pPr>
            <a:lvl6pPr lvl="5">
              <a:buNone/>
              <a:defRPr sz="1200">
                <a:highlight>
                  <a:schemeClr val="accent6"/>
                </a:highlight>
              </a:defRPr>
            </a:lvl6pPr>
            <a:lvl7pPr lvl="6">
              <a:buNone/>
              <a:defRPr sz="1200">
                <a:highlight>
                  <a:schemeClr val="accent6"/>
                </a:highlight>
              </a:defRPr>
            </a:lvl7pPr>
            <a:lvl8pPr lvl="7">
              <a:buNone/>
              <a:defRPr sz="1200">
                <a:highlight>
                  <a:schemeClr val="accent6"/>
                </a:highlight>
              </a:defRPr>
            </a:lvl8pPr>
            <a:lvl9pPr lvl="8">
              <a:buNone/>
              <a:defRPr sz="1200">
                <a:highlight>
                  <a:schemeClr val="accent6"/>
                </a:highlight>
              </a:defRPr>
            </a:lvl9p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extLst>
    <p:ext uri="{DCECCB84-F9BA-43D5-87BE-67443E8EF086}">
      <p15:sldGuideLst>
        <p15:guide id="1" pos="5616">
          <p15:clr>
            <a:srgbClr val="E46962"/>
          </p15:clr>
        </p15:guide>
        <p15:guide id="2" orient="horz" pos="144">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23.png"/><Relationship Id="rId6" Type="http://schemas.openxmlformats.org/officeDocument/2006/relationships/image" Target="../media/image19.png"/><Relationship Id="rId7" Type="http://schemas.openxmlformats.org/officeDocument/2006/relationships/image" Target="../media/image15.png"/><Relationship Id="rId8"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6.jp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hyperlink" Target="https://doi.org/10.3390/w11122587" TargetMode="External"/><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18.png"/><Relationship Id="rId8" Type="http://schemas.openxmlformats.org/officeDocument/2006/relationships/hyperlink" Target="https://doi.org/10.3390/w11122587"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doi.org/10.1080/01944366908977225" TargetMode="External"/><Relationship Id="rId4" Type="http://schemas.openxmlformats.org/officeDocument/2006/relationships/hyperlink" Target="https://doi.org/10.1080/0194436690897722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mt="30000"/>
          </a:blip>
          <a:srcRect b="0" l="13363" r="1246" t="0"/>
          <a:stretch/>
        </p:blipFill>
        <p:spPr>
          <a:xfrm flipH="1">
            <a:off x="0" y="0"/>
            <a:ext cx="9144000" cy="5143500"/>
          </a:xfrm>
          <a:prstGeom prst="rect">
            <a:avLst/>
          </a:prstGeom>
          <a:noFill/>
          <a:ln>
            <a:noFill/>
          </a:ln>
        </p:spPr>
      </p:pic>
      <p:grpSp>
        <p:nvGrpSpPr>
          <p:cNvPr id="55" name="Google Shape;55;p13"/>
          <p:cNvGrpSpPr/>
          <p:nvPr/>
        </p:nvGrpSpPr>
        <p:grpSpPr>
          <a:xfrm>
            <a:off x="620395" y="-72333"/>
            <a:ext cx="106048" cy="2644421"/>
            <a:chOff x="0" y="-38100"/>
            <a:chExt cx="55859" cy="1392900"/>
          </a:xfrm>
        </p:grpSpPr>
        <p:sp>
          <p:nvSpPr>
            <p:cNvPr id="56" name="Google Shape;56;p13"/>
            <p:cNvSpPr/>
            <p:nvPr/>
          </p:nvSpPr>
          <p:spPr>
            <a:xfrm>
              <a:off x="0" y="0"/>
              <a:ext cx="55859" cy="1354667"/>
            </a:xfrm>
            <a:custGeom>
              <a:rect b="b" l="l" r="r" t="t"/>
              <a:pathLst>
                <a:path extrusionOk="0" h="1354667" w="55859">
                  <a:moveTo>
                    <a:pt x="0" y="0"/>
                  </a:moveTo>
                  <a:lnTo>
                    <a:pt x="55859" y="0"/>
                  </a:lnTo>
                  <a:lnTo>
                    <a:pt x="55859" y="1354667"/>
                  </a:lnTo>
                  <a:lnTo>
                    <a:pt x="0" y="1354667"/>
                  </a:lnTo>
                  <a:close/>
                </a:path>
              </a:pathLst>
            </a:custGeom>
            <a:solidFill>
              <a:srgbClr val="F9B314"/>
            </a:solidFill>
            <a:ln>
              <a:noFill/>
            </a:ln>
          </p:spPr>
        </p:sp>
        <p:sp>
          <p:nvSpPr>
            <p:cNvPr id="57" name="Google Shape;57;p13"/>
            <p:cNvSpPr txBox="1"/>
            <p:nvPr/>
          </p:nvSpPr>
          <p:spPr>
            <a:xfrm>
              <a:off x="0" y="-38100"/>
              <a:ext cx="55800" cy="1392900"/>
            </a:xfrm>
            <a:prstGeom prst="rect">
              <a:avLst/>
            </a:prstGeom>
            <a:noFill/>
            <a:ln>
              <a:noFill/>
            </a:ln>
          </p:spPr>
          <p:txBody>
            <a:bodyPr anchorCtr="0" anchor="ctr" bIns="25400" lIns="25400" spcFirstLastPara="1" rIns="25400" wrap="square" tIns="25400">
              <a:noAutofit/>
            </a:bodyPr>
            <a:lstStyle/>
            <a:p>
              <a:pPr indent="0" lvl="0" marL="0" marR="0" rtl="0" algn="ctr">
                <a:lnSpc>
                  <a:spcPct val="147722"/>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8" name="Google Shape;58;p13"/>
          <p:cNvSpPr txBox="1"/>
          <p:nvPr/>
        </p:nvSpPr>
        <p:spPr>
          <a:xfrm>
            <a:off x="1102382" y="2882342"/>
            <a:ext cx="7215000" cy="4617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 sz="3000">
                <a:solidFill>
                  <a:srgbClr val="1211CA"/>
                </a:solidFill>
                <a:latin typeface="Montserrat Black"/>
                <a:ea typeface="Montserrat Black"/>
                <a:cs typeface="Montserrat Black"/>
                <a:sym typeface="Montserrat Black"/>
              </a:rPr>
              <a:t>RECLAIMING COASTAL RESILIENCE</a:t>
            </a:r>
            <a:endParaRPr sz="3000"/>
          </a:p>
        </p:txBody>
      </p:sp>
      <p:sp>
        <p:nvSpPr>
          <p:cNvPr id="59" name="Google Shape;59;p13"/>
          <p:cNvSpPr txBox="1"/>
          <p:nvPr/>
        </p:nvSpPr>
        <p:spPr>
          <a:xfrm>
            <a:off x="1102374" y="3380992"/>
            <a:ext cx="7876800" cy="4617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 sz="3000">
                <a:solidFill>
                  <a:srgbClr val="F9B314"/>
                </a:solidFill>
                <a:latin typeface="Montserrat Black"/>
                <a:ea typeface="Montserrat Black"/>
                <a:cs typeface="Montserrat Black"/>
                <a:sym typeface="Montserrat Black"/>
              </a:rPr>
              <a:t>THROUGH COLLECTIVE PLANNING</a:t>
            </a:r>
            <a:endParaRPr sz="3000"/>
          </a:p>
        </p:txBody>
      </p:sp>
      <p:sp>
        <p:nvSpPr>
          <p:cNvPr id="60" name="Google Shape;60;p13"/>
          <p:cNvSpPr txBox="1"/>
          <p:nvPr/>
        </p:nvSpPr>
        <p:spPr>
          <a:xfrm rot="-5400000">
            <a:off x="-395363" y="3643315"/>
            <a:ext cx="1987200" cy="2154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lang="en">
                <a:solidFill>
                  <a:srgbClr val="101010"/>
                </a:solidFill>
                <a:latin typeface="Montserrat Medium"/>
                <a:ea typeface="Montserrat Medium"/>
                <a:cs typeface="Montserrat Medium"/>
                <a:sym typeface="Montserrat Medium"/>
              </a:rPr>
              <a:t>Hack4Resilient</a:t>
            </a:r>
            <a:endParaRPr sz="700"/>
          </a:p>
        </p:txBody>
      </p:sp>
      <p:sp>
        <p:nvSpPr>
          <p:cNvPr id="61" name="Google Shape;61;p13"/>
          <p:cNvSpPr txBox="1"/>
          <p:nvPr/>
        </p:nvSpPr>
        <p:spPr>
          <a:xfrm>
            <a:off x="1102363" y="3985069"/>
            <a:ext cx="46443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101010"/>
                </a:solidFill>
                <a:latin typeface="Montserrat Medium"/>
                <a:ea typeface="Montserrat Medium"/>
                <a:cs typeface="Montserrat Medium"/>
                <a:sym typeface="Montserrat Medium"/>
              </a:rPr>
              <a:t>IN JAKARTA</a:t>
            </a:r>
            <a:endParaRPr sz="700"/>
          </a:p>
        </p:txBody>
      </p:sp>
      <p:grpSp>
        <p:nvGrpSpPr>
          <p:cNvPr id="62" name="Google Shape;62;p13"/>
          <p:cNvGrpSpPr/>
          <p:nvPr/>
        </p:nvGrpSpPr>
        <p:grpSpPr>
          <a:xfrm>
            <a:off x="6517599" y="638727"/>
            <a:ext cx="2112299" cy="195345"/>
            <a:chOff x="0" y="-38100"/>
            <a:chExt cx="726600" cy="102900"/>
          </a:xfrm>
        </p:grpSpPr>
        <p:sp>
          <p:nvSpPr>
            <p:cNvPr id="63" name="Google Shape;63;p13"/>
            <p:cNvSpPr/>
            <p:nvPr/>
          </p:nvSpPr>
          <p:spPr>
            <a:xfrm>
              <a:off x="0" y="0"/>
              <a:ext cx="726478" cy="64756"/>
            </a:xfrm>
            <a:custGeom>
              <a:rect b="b" l="l" r="r" t="t"/>
              <a:pathLst>
                <a:path extrusionOk="0" h="64756" w="726478">
                  <a:moveTo>
                    <a:pt x="0" y="0"/>
                  </a:moveTo>
                  <a:lnTo>
                    <a:pt x="726478" y="0"/>
                  </a:lnTo>
                  <a:lnTo>
                    <a:pt x="726478" y="64756"/>
                  </a:lnTo>
                  <a:lnTo>
                    <a:pt x="0" y="64756"/>
                  </a:lnTo>
                  <a:close/>
                </a:path>
              </a:pathLst>
            </a:custGeom>
            <a:solidFill>
              <a:srgbClr val="F9B314"/>
            </a:solidFill>
            <a:ln>
              <a:noFill/>
            </a:ln>
          </p:spPr>
        </p:sp>
        <p:sp>
          <p:nvSpPr>
            <p:cNvPr id="64" name="Google Shape;64;p13"/>
            <p:cNvSpPr txBox="1"/>
            <p:nvPr/>
          </p:nvSpPr>
          <p:spPr>
            <a:xfrm>
              <a:off x="0" y="-38100"/>
              <a:ext cx="726600" cy="102900"/>
            </a:xfrm>
            <a:prstGeom prst="rect">
              <a:avLst/>
            </a:prstGeom>
            <a:noFill/>
            <a:ln>
              <a:noFill/>
            </a:ln>
          </p:spPr>
          <p:txBody>
            <a:bodyPr anchorCtr="0" anchor="ctr" bIns="25400" lIns="25400" spcFirstLastPara="1" rIns="25400" wrap="square" tIns="25400">
              <a:noAutofit/>
            </a:bodyPr>
            <a:lstStyle/>
            <a:p>
              <a:pPr indent="0" lvl="0" marL="0" marR="0" rtl="0" algn="ctr">
                <a:lnSpc>
                  <a:spcPct val="147722"/>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5" name="Google Shape;65;p13"/>
          <p:cNvSpPr txBox="1"/>
          <p:nvPr/>
        </p:nvSpPr>
        <p:spPr>
          <a:xfrm>
            <a:off x="5135136" y="481025"/>
            <a:ext cx="3494700" cy="2001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1" lang="en" sz="1300">
                <a:solidFill>
                  <a:srgbClr val="101010"/>
                </a:solidFill>
                <a:latin typeface="Montserrat Medium"/>
                <a:ea typeface="Montserrat Medium"/>
                <a:cs typeface="Montserrat Medium"/>
                <a:sym typeface="Montserrat Medium"/>
              </a:rPr>
              <a:t>Jakarta Baywatch Team</a:t>
            </a:r>
            <a:endParaRPr sz="200"/>
          </a:p>
        </p:txBody>
      </p:sp>
      <p:sp>
        <p:nvSpPr>
          <p:cNvPr id="66" name="Google Shape;66;p13"/>
          <p:cNvSpPr txBox="1"/>
          <p:nvPr/>
        </p:nvSpPr>
        <p:spPr>
          <a:xfrm>
            <a:off x="9521054" y="3175715"/>
            <a:ext cx="2636100" cy="7389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 sz="1500">
                <a:solidFill>
                  <a:srgbClr val="1211CA"/>
                </a:solidFill>
                <a:latin typeface="Montserrat Black"/>
                <a:ea typeface="Montserrat Black"/>
                <a:cs typeface="Montserrat Black"/>
                <a:sym typeface="Montserrat Black"/>
              </a:rPr>
              <a:t>RECLAIMING COASTAL RESILIENCE THROUGH LBF COLLECTIVE EFFORT</a:t>
            </a:r>
            <a:endParaRPr sz="1500"/>
          </a:p>
        </p:txBody>
      </p:sp>
      <p:sp>
        <p:nvSpPr>
          <p:cNvPr id="67" name="Google Shape;67;p13"/>
          <p:cNvSpPr txBox="1"/>
          <p:nvPr/>
        </p:nvSpPr>
        <p:spPr>
          <a:xfrm>
            <a:off x="9521044" y="2882352"/>
            <a:ext cx="25212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101010"/>
                </a:solidFill>
                <a:latin typeface="Montserrat Medium"/>
                <a:ea typeface="Montserrat Medium"/>
                <a:cs typeface="Montserrat Medium"/>
                <a:sym typeface="Montserrat Medium"/>
              </a:rPr>
              <a:t>JUDUL LAMA:</a:t>
            </a:r>
            <a:endParaRPr sz="700"/>
          </a:p>
        </p:txBody>
      </p:sp>
      <p:sp>
        <p:nvSpPr>
          <p:cNvPr id="68" name="Google Shape;68;p13"/>
          <p:cNvSpPr/>
          <p:nvPr/>
        </p:nvSpPr>
        <p:spPr>
          <a:xfrm rot="5400000">
            <a:off x="-384725" y="0"/>
            <a:ext cx="289800" cy="289800"/>
          </a:xfrm>
          <a:prstGeom prst="ellipse">
            <a:avLst/>
          </a:prstGeom>
          <a:solidFill>
            <a:srgbClr val="1211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3"/>
          <p:cNvSpPr/>
          <p:nvPr/>
        </p:nvSpPr>
        <p:spPr>
          <a:xfrm rot="5400000">
            <a:off x="-384725" y="365300"/>
            <a:ext cx="289800" cy="289800"/>
          </a:xfrm>
          <a:prstGeom prst="ellipse">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3"/>
          <p:cNvSpPr/>
          <p:nvPr/>
        </p:nvSpPr>
        <p:spPr>
          <a:xfrm rot="5400000">
            <a:off x="-384725" y="730600"/>
            <a:ext cx="289800" cy="289800"/>
          </a:xfrm>
          <a:prstGeom prst="ellipse">
            <a:avLst/>
          </a:prstGeom>
          <a:solidFill>
            <a:srgbClr val="808F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 name="Google Shape;71;p13"/>
          <p:cNvSpPr/>
          <p:nvPr/>
        </p:nvSpPr>
        <p:spPr>
          <a:xfrm rot="5400000">
            <a:off x="-384725" y="1095900"/>
            <a:ext cx="289800" cy="289800"/>
          </a:xfrm>
          <a:prstGeom prst="ellipse">
            <a:avLst/>
          </a:prstGeom>
          <a:solidFill>
            <a:srgbClr val="8B1E3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3"/>
          <p:cNvSpPr/>
          <p:nvPr/>
        </p:nvSpPr>
        <p:spPr>
          <a:xfrm rot="5400000">
            <a:off x="-384725" y="1461200"/>
            <a:ext cx="289800" cy="289800"/>
          </a:xfrm>
          <a:prstGeom prst="ellipse">
            <a:avLst/>
          </a:prstGeom>
          <a:solidFill>
            <a:srgbClr val="E5625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3"/>
          <p:cNvSpPr txBox="1"/>
          <p:nvPr/>
        </p:nvSpPr>
        <p:spPr>
          <a:xfrm>
            <a:off x="1102363" y="2571744"/>
            <a:ext cx="46443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101010"/>
                </a:solidFill>
                <a:latin typeface="Montserrat Medium"/>
                <a:ea typeface="Montserrat Medium"/>
                <a:cs typeface="Montserrat Medium"/>
                <a:sym typeface="Montserrat Medium"/>
              </a:rPr>
              <a:t>POLICY BRIEF:</a:t>
            </a:r>
            <a:endParaRPr sz="700"/>
          </a:p>
        </p:txBody>
      </p:sp>
      <p:sp>
        <p:nvSpPr>
          <p:cNvPr id="74" name="Google Shape;74;p13"/>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p:nvPr/>
        </p:nvSpPr>
        <p:spPr>
          <a:xfrm>
            <a:off x="4457700" y="880125"/>
            <a:ext cx="4437900" cy="4202400"/>
          </a:xfrm>
          <a:prstGeom prst="roundRect">
            <a:avLst>
              <a:gd fmla="val 7331" name="adj"/>
            </a:avLst>
          </a:prstGeom>
          <a:noFill/>
          <a:ln cap="flat" cmpd="sng" w="21650">
            <a:solidFill>
              <a:srgbClr val="F9B314"/>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t/>
            </a:r>
            <a:endParaRPr sz="1059"/>
          </a:p>
        </p:txBody>
      </p:sp>
      <p:sp>
        <p:nvSpPr>
          <p:cNvPr id="261" name="Google Shape;261;p22"/>
          <p:cNvSpPr/>
          <p:nvPr/>
        </p:nvSpPr>
        <p:spPr>
          <a:xfrm>
            <a:off x="5508450" y="2349790"/>
            <a:ext cx="1289400" cy="11133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Land Value Capture</a:t>
            </a:r>
            <a:endParaRPr sz="1000">
              <a:latin typeface="Montserrat"/>
              <a:ea typeface="Montserrat"/>
              <a:cs typeface="Montserrat"/>
              <a:sym typeface="Montserrat"/>
            </a:endParaRPr>
          </a:p>
        </p:txBody>
      </p:sp>
      <p:sp>
        <p:nvSpPr>
          <p:cNvPr id="262" name="Google Shape;262;p22"/>
          <p:cNvSpPr txBox="1"/>
          <p:nvPr>
            <p:ph idx="4294967295" type="body"/>
          </p:nvPr>
        </p:nvSpPr>
        <p:spPr>
          <a:xfrm>
            <a:off x="112500" y="4484574"/>
            <a:ext cx="4345200" cy="6465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700">
                <a:latin typeface="Montserrat"/>
                <a:ea typeface="Montserrat"/>
                <a:cs typeface="Montserrat"/>
                <a:sym typeface="Montserrat"/>
              </a:rPr>
              <a:t>¹Amadio et al.(2022). Cost–benefit analysis of coastal flood defence measures in the North Adriatic Sea.</a:t>
            </a:r>
            <a:endParaRPr sz="700">
              <a:latin typeface="Montserrat"/>
              <a:ea typeface="Montserrat"/>
              <a:cs typeface="Montserrat"/>
              <a:sym typeface="Montserrat"/>
            </a:endParaRPr>
          </a:p>
          <a:p>
            <a:pPr indent="0" lvl="0" marL="0" rtl="0" algn="l">
              <a:lnSpc>
                <a:spcPct val="100000"/>
              </a:lnSpc>
              <a:spcBef>
                <a:spcPts val="0"/>
              </a:spcBef>
              <a:spcAft>
                <a:spcPts val="0"/>
              </a:spcAft>
              <a:buNone/>
            </a:pPr>
            <a:r>
              <a:rPr lang="en" sz="700">
                <a:latin typeface="Montserrat"/>
                <a:ea typeface="Montserrat"/>
                <a:cs typeface="Montserrat"/>
                <a:sym typeface="Montserrat"/>
              </a:rPr>
              <a:t>²Ruangpan, L, et al. (2024). Economic assessment of nature-based solutions to reduce flood risk and enhance co-benefits.</a:t>
            </a:r>
            <a:endParaRPr sz="700">
              <a:latin typeface="Montserrat"/>
              <a:ea typeface="Montserrat"/>
              <a:cs typeface="Montserrat"/>
              <a:sym typeface="Montserrat"/>
            </a:endParaRPr>
          </a:p>
        </p:txBody>
      </p:sp>
      <p:sp>
        <p:nvSpPr>
          <p:cNvPr id="263" name="Google Shape;263;p22"/>
          <p:cNvSpPr txBox="1"/>
          <p:nvPr/>
        </p:nvSpPr>
        <p:spPr>
          <a:xfrm>
            <a:off x="210125" y="175525"/>
            <a:ext cx="93495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Cost-Benefit Analysis</a:t>
            </a:r>
            <a:r>
              <a:rPr b="1" lang="en" sz="2400">
                <a:solidFill>
                  <a:srgbClr val="1211CA"/>
                </a:solidFill>
                <a:latin typeface="Montserrat Black"/>
                <a:ea typeface="Montserrat Black"/>
                <a:cs typeface="Montserrat Black"/>
                <a:sym typeface="Montserrat Black"/>
              </a:rPr>
              <a:t> Reference</a:t>
            </a:r>
            <a:endParaRPr sz="2400">
              <a:solidFill>
                <a:srgbClr val="1211CA"/>
              </a:solidFill>
            </a:endParaRPr>
          </a:p>
        </p:txBody>
      </p:sp>
      <p:sp>
        <p:nvSpPr>
          <p:cNvPr id="264" name="Google Shape;264;p22"/>
          <p:cNvSpPr txBox="1"/>
          <p:nvPr/>
        </p:nvSpPr>
        <p:spPr>
          <a:xfrm>
            <a:off x="112500" y="572825"/>
            <a:ext cx="4051200" cy="1046700"/>
          </a:xfrm>
          <a:prstGeom prst="rect">
            <a:avLst/>
          </a:prstGeom>
          <a:noFill/>
          <a:ln>
            <a:noFill/>
          </a:ln>
        </p:spPr>
        <p:txBody>
          <a:bodyPr anchorCtr="0" anchor="t" bIns="91425" lIns="91425" spcFirstLastPara="1" rIns="91425" wrap="square" tIns="91425">
            <a:spAutoFit/>
          </a:bodyPr>
          <a:lstStyle/>
          <a:p>
            <a:pPr indent="-120650" lvl="0" marL="171450" rtl="0" algn="just">
              <a:lnSpc>
                <a:spcPct val="115000"/>
              </a:lnSpc>
              <a:spcBef>
                <a:spcPts val="0"/>
              </a:spcBef>
              <a:spcAft>
                <a:spcPts val="0"/>
              </a:spcAft>
              <a:buSzPts val="1000"/>
              <a:buFont typeface="Montserrat"/>
              <a:buChar char="●"/>
            </a:pPr>
            <a:r>
              <a:rPr lang="en" sz="1000">
                <a:latin typeface="Montserrat"/>
                <a:ea typeface="Montserrat"/>
                <a:cs typeface="Montserrat"/>
                <a:sym typeface="Montserrat"/>
              </a:rPr>
              <a:t>To </a:t>
            </a:r>
            <a:r>
              <a:rPr b="1" lang="en" sz="1000">
                <a:latin typeface="Montserrat"/>
                <a:ea typeface="Montserrat"/>
                <a:cs typeface="Montserrat"/>
                <a:sym typeface="Montserrat"/>
              </a:rPr>
              <a:t>attract</a:t>
            </a:r>
            <a:r>
              <a:rPr lang="en" sz="1000">
                <a:latin typeface="Montserrat"/>
                <a:ea typeface="Montserrat"/>
                <a:cs typeface="Montserrat"/>
                <a:sym typeface="Montserrat"/>
              </a:rPr>
              <a:t> targeted private sectors stakeholders and </a:t>
            </a:r>
            <a:r>
              <a:rPr b="1" lang="en" sz="1000">
                <a:latin typeface="Montserrat"/>
                <a:ea typeface="Montserrat"/>
                <a:cs typeface="Montserrat"/>
                <a:sym typeface="Montserrat"/>
              </a:rPr>
              <a:t>encourage</a:t>
            </a:r>
            <a:r>
              <a:rPr lang="en" sz="1000">
                <a:latin typeface="Montserrat"/>
                <a:ea typeface="Montserrat"/>
                <a:cs typeface="Montserrat"/>
                <a:sym typeface="Montserrat"/>
              </a:rPr>
              <a:t> their contribution, a Cost-Benefit Analysis (CBA) should be presented alongside the project list.</a:t>
            </a:r>
            <a:endParaRPr sz="1000">
              <a:latin typeface="Montserrat"/>
              <a:ea typeface="Montserrat"/>
              <a:cs typeface="Montserrat"/>
              <a:sym typeface="Montserrat"/>
            </a:endParaRPr>
          </a:p>
          <a:p>
            <a:pPr indent="-120650" lvl="0" marL="171450" rtl="0" algn="just">
              <a:lnSpc>
                <a:spcPct val="115000"/>
              </a:lnSpc>
              <a:spcBef>
                <a:spcPts val="0"/>
              </a:spcBef>
              <a:spcAft>
                <a:spcPts val="0"/>
              </a:spcAft>
              <a:buSzPts val="1000"/>
              <a:buFont typeface="Montserrat"/>
              <a:buChar char="●"/>
            </a:pPr>
            <a:r>
              <a:rPr lang="en" sz="1000">
                <a:latin typeface="Montserrat"/>
                <a:ea typeface="Montserrat"/>
                <a:cs typeface="Montserrat"/>
                <a:sym typeface="Montserrat"/>
              </a:rPr>
              <a:t>Kampung cooperatives will need to have the capacity, and/or receive facilitation, to produce this CBA.</a:t>
            </a:r>
            <a:endParaRPr sz="1000">
              <a:latin typeface="Montserrat"/>
              <a:ea typeface="Montserrat"/>
              <a:cs typeface="Montserrat"/>
              <a:sym typeface="Montserrat"/>
            </a:endParaRPr>
          </a:p>
        </p:txBody>
      </p:sp>
      <p:sp>
        <p:nvSpPr>
          <p:cNvPr id="265" name="Google Shape;265;p22"/>
          <p:cNvSpPr txBox="1"/>
          <p:nvPr/>
        </p:nvSpPr>
        <p:spPr>
          <a:xfrm>
            <a:off x="9559625" y="1173400"/>
            <a:ext cx="3000000" cy="16623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 sz="1200">
                <a:solidFill>
                  <a:schemeClr val="dk1"/>
                </a:solidFill>
              </a:rPr>
              <a:t>Expected Annual Damage (EAD) is a common indicator to quantify the economic impact of potential hazards or risks.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To quantify EAD, flood damage should be calculated, ideally using a hydrodynamic model and damage curve.</a:t>
            </a:r>
            <a:endParaRPr sz="1200"/>
          </a:p>
        </p:txBody>
      </p:sp>
      <p:grpSp>
        <p:nvGrpSpPr>
          <p:cNvPr id="266" name="Google Shape;266;p22"/>
          <p:cNvGrpSpPr/>
          <p:nvPr/>
        </p:nvGrpSpPr>
        <p:grpSpPr>
          <a:xfrm>
            <a:off x="360368" y="1619530"/>
            <a:ext cx="3803452" cy="2865037"/>
            <a:chOff x="4119625" y="594275"/>
            <a:chExt cx="5024375" cy="3784725"/>
          </a:xfrm>
        </p:grpSpPr>
        <p:sp>
          <p:nvSpPr>
            <p:cNvPr id="267" name="Google Shape;267;p22"/>
            <p:cNvSpPr/>
            <p:nvPr/>
          </p:nvSpPr>
          <p:spPr>
            <a:xfrm>
              <a:off x="4119625" y="728900"/>
              <a:ext cx="4943100" cy="3650100"/>
            </a:xfrm>
            <a:prstGeom prst="roundRect">
              <a:avLst>
                <a:gd fmla="val 7331" name="adj"/>
              </a:avLst>
            </a:prstGeom>
            <a:noFill/>
            <a:ln cap="flat" cmpd="sng" w="21650">
              <a:solidFill>
                <a:srgbClr val="F9B314"/>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t/>
              </a:r>
              <a:endParaRPr sz="1059"/>
            </a:p>
          </p:txBody>
        </p:sp>
        <p:sp>
          <p:nvSpPr>
            <p:cNvPr id="268" name="Google Shape;268;p22"/>
            <p:cNvSpPr txBox="1"/>
            <p:nvPr/>
          </p:nvSpPr>
          <p:spPr>
            <a:xfrm>
              <a:off x="4294500" y="3676563"/>
              <a:ext cx="4849500" cy="646500"/>
            </a:xfrm>
            <a:prstGeom prst="rect">
              <a:avLst/>
            </a:prstGeom>
            <a:noFill/>
            <a:ln>
              <a:noFill/>
            </a:ln>
          </p:spPr>
          <p:txBody>
            <a:bodyPr anchorCtr="0" anchor="t" bIns="69200" lIns="69200" spcFirstLastPara="1" rIns="69200" wrap="square" tIns="69200">
              <a:spAutoFit/>
            </a:bodyPr>
            <a:lstStyle/>
            <a:p>
              <a:pPr indent="0" lvl="0" marL="0" rtl="0" algn="l">
                <a:spcBef>
                  <a:spcPts val="0"/>
                </a:spcBef>
                <a:spcAft>
                  <a:spcPts val="0"/>
                </a:spcAft>
                <a:buNone/>
              </a:pPr>
              <a:r>
                <a:rPr lang="en" sz="757">
                  <a:latin typeface="Montserrat"/>
                  <a:ea typeface="Montserrat"/>
                  <a:cs typeface="Montserrat"/>
                  <a:sym typeface="Montserrat"/>
                </a:rPr>
                <a:t>NPV &gt; 0 → The project is feasible, as the benefits exceed the costs.</a:t>
              </a:r>
              <a:endParaRPr sz="757">
                <a:latin typeface="Montserrat"/>
                <a:ea typeface="Montserrat"/>
                <a:cs typeface="Montserrat"/>
                <a:sym typeface="Montserrat"/>
              </a:endParaRPr>
            </a:p>
            <a:p>
              <a:pPr indent="0" lvl="0" marL="0" rtl="0" algn="l">
                <a:spcBef>
                  <a:spcPts val="0"/>
                </a:spcBef>
                <a:spcAft>
                  <a:spcPts val="0"/>
                </a:spcAft>
                <a:buNone/>
              </a:pPr>
              <a:r>
                <a:rPr lang="en" sz="757">
                  <a:latin typeface="Montserrat"/>
                  <a:ea typeface="Montserrat"/>
                  <a:cs typeface="Montserrat"/>
                  <a:sym typeface="Montserrat"/>
                </a:rPr>
                <a:t>NPV &lt; 0 → The project is not feasible, as the costs outweigh the benefits.</a:t>
              </a:r>
              <a:endParaRPr sz="757">
                <a:latin typeface="Montserrat"/>
                <a:ea typeface="Montserrat"/>
                <a:cs typeface="Montserrat"/>
                <a:sym typeface="Montserrat"/>
              </a:endParaRPr>
            </a:p>
            <a:p>
              <a:pPr indent="0" lvl="0" marL="0" rtl="0" algn="l">
                <a:spcBef>
                  <a:spcPts val="0"/>
                </a:spcBef>
                <a:spcAft>
                  <a:spcPts val="0"/>
                </a:spcAft>
                <a:buNone/>
              </a:pPr>
              <a:r>
                <a:rPr lang="en" sz="757">
                  <a:latin typeface="Montserrat"/>
                  <a:ea typeface="Montserrat"/>
                  <a:cs typeface="Montserrat"/>
                  <a:sym typeface="Montserrat"/>
                </a:rPr>
                <a:t>NPV = 0 → The project breaks even.</a:t>
              </a:r>
              <a:endParaRPr sz="757">
                <a:latin typeface="Montserrat"/>
                <a:ea typeface="Montserrat"/>
                <a:cs typeface="Montserrat"/>
                <a:sym typeface="Montserrat"/>
              </a:endParaRPr>
            </a:p>
          </p:txBody>
        </p:sp>
        <p:grpSp>
          <p:nvGrpSpPr>
            <p:cNvPr id="269" name="Google Shape;269;p22"/>
            <p:cNvGrpSpPr/>
            <p:nvPr/>
          </p:nvGrpSpPr>
          <p:grpSpPr>
            <a:xfrm>
              <a:off x="5156875" y="1042753"/>
              <a:ext cx="3216025" cy="2633825"/>
              <a:chOff x="309375" y="1726953"/>
              <a:chExt cx="3216025" cy="2633825"/>
            </a:xfrm>
          </p:grpSpPr>
          <p:grpSp>
            <p:nvGrpSpPr>
              <p:cNvPr id="270" name="Google Shape;270;p22"/>
              <p:cNvGrpSpPr/>
              <p:nvPr/>
            </p:nvGrpSpPr>
            <p:grpSpPr>
              <a:xfrm>
                <a:off x="751344" y="4013672"/>
                <a:ext cx="1735361" cy="347106"/>
                <a:chOff x="627575" y="4434450"/>
                <a:chExt cx="2308275" cy="461700"/>
              </a:xfrm>
            </p:grpSpPr>
            <p:grpSp>
              <p:nvGrpSpPr>
                <p:cNvPr id="271" name="Google Shape;271;p22"/>
                <p:cNvGrpSpPr/>
                <p:nvPr/>
              </p:nvGrpSpPr>
              <p:grpSpPr>
                <a:xfrm>
                  <a:off x="627575" y="4434450"/>
                  <a:ext cx="1274825" cy="461700"/>
                  <a:chOff x="627575" y="4434450"/>
                  <a:chExt cx="1274825" cy="461700"/>
                </a:xfrm>
              </p:grpSpPr>
              <p:sp>
                <p:nvSpPr>
                  <p:cNvPr id="272" name="Google Shape;272;p22"/>
                  <p:cNvSpPr txBox="1"/>
                  <p:nvPr/>
                </p:nvSpPr>
                <p:spPr>
                  <a:xfrm>
                    <a:off x="1054600" y="4570925"/>
                    <a:ext cx="847800" cy="307800"/>
                  </a:xfrm>
                  <a:prstGeom prst="rect">
                    <a:avLst/>
                  </a:prstGeom>
                  <a:noFill/>
                  <a:ln>
                    <a:noFill/>
                  </a:ln>
                </p:spPr>
                <p:txBody>
                  <a:bodyPr anchorCtr="0" anchor="t" bIns="52025" lIns="52025" spcFirstLastPara="1" rIns="52025" wrap="square" tIns="52025">
                    <a:spAutoFit/>
                  </a:bodyPr>
                  <a:lstStyle/>
                  <a:p>
                    <a:pPr indent="0" lvl="0" marL="0" rtl="0" algn="ctr">
                      <a:spcBef>
                        <a:spcPts val="0"/>
                      </a:spcBef>
                      <a:spcAft>
                        <a:spcPts val="0"/>
                      </a:spcAft>
                      <a:buNone/>
                    </a:pPr>
                    <a:r>
                      <a:rPr lang="en" sz="455">
                        <a:solidFill>
                          <a:srgbClr val="999999"/>
                        </a:solidFill>
                      </a:rPr>
                      <a:t>Baseline</a:t>
                    </a:r>
                    <a:endParaRPr sz="455">
                      <a:solidFill>
                        <a:srgbClr val="999999"/>
                      </a:solidFill>
                    </a:endParaRPr>
                  </a:p>
                </p:txBody>
              </p:sp>
              <p:sp>
                <p:nvSpPr>
                  <p:cNvPr id="273" name="Google Shape;273;p22"/>
                  <p:cNvSpPr txBox="1"/>
                  <p:nvPr/>
                </p:nvSpPr>
                <p:spPr>
                  <a:xfrm>
                    <a:off x="627575" y="4434450"/>
                    <a:ext cx="847800" cy="461700"/>
                  </a:xfrm>
                  <a:prstGeom prst="rect">
                    <a:avLst/>
                  </a:prstGeom>
                  <a:noFill/>
                  <a:ln>
                    <a:noFill/>
                  </a:ln>
                </p:spPr>
                <p:txBody>
                  <a:bodyPr anchorCtr="0" anchor="t" bIns="52025" lIns="52025" spcFirstLastPara="1" rIns="52025" wrap="square" tIns="52025">
                    <a:spAutoFit/>
                  </a:bodyPr>
                  <a:lstStyle/>
                  <a:p>
                    <a:pPr indent="0" lvl="0" marL="0" rtl="0" algn="ctr">
                      <a:spcBef>
                        <a:spcPts val="0"/>
                      </a:spcBef>
                      <a:spcAft>
                        <a:spcPts val="0"/>
                      </a:spcAft>
                      <a:buNone/>
                    </a:pPr>
                    <a:r>
                      <a:rPr lang="en" sz="1024">
                        <a:solidFill>
                          <a:srgbClr val="999999"/>
                        </a:solidFill>
                      </a:rPr>
                      <a:t>EAD</a:t>
                    </a:r>
                    <a:endParaRPr sz="1024">
                      <a:solidFill>
                        <a:srgbClr val="999999"/>
                      </a:solidFill>
                    </a:endParaRPr>
                  </a:p>
                </p:txBody>
              </p:sp>
            </p:grpSp>
            <p:grpSp>
              <p:nvGrpSpPr>
                <p:cNvPr id="274" name="Google Shape;274;p22"/>
                <p:cNvGrpSpPr/>
                <p:nvPr/>
              </p:nvGrpSpPr>
              <p:grpSpPr>
                <a:xfrm>
                  <a:off x="1633250" y="4434450"/>
                  <a:ext cx="1302600" cy="461700"/>
                  <a:chOff x="627575" y="4434450"/>
                  <a:chExt cx="1302600" cy="461700"/>
                </a:xfrm>
              </p:grpSpPr>
              <p:sp>
                <p:nvSpPr>
                  <p:cNvPr id="275" name="Google Shape;275;p22"/>
                  <p:cNvSpPr txBox="1"/>
                  <p:nvPr/>
                </p:nvSpPr>
                <p:spPr>
                  <a:xfrm>
                    <a:off x="1082375" y="4570925"/>
                    <a:ext cx="847800" cy="307800"/>
                  </a:xfrm>
                  <a:prstGeom prst="rect">
                    <a:avLst/>
                  </a:prstGeom>
                  <a:noFill/>
                  <a:ln>
                    <a:noFill/>
                  </a:ln>
                </p:spPr>
                <p:txBody>
                  <a:bodyPr anchorCtr="0" anchor="t" bIns="52025" lIns="52025" spcFirstLastPara="1" rIns="52025" wrap="square" tIns="52025">
                    <a:spAutoFit/>
                  </a:bodyPr>
                  <a:lstStyle/>
                  <a:p>
                    <a:pPr indent="0" lvl="0" marL="0" rtl="0" algn="ctr">
                      <a:spcBef>
                        <a:spcPts val="0"/>
                      </a:spcBef>
                      <a:spcAft>
                        <a:spcPts val="0"/>
                      </a:spcAft>
                      <a:buNone/>
                    </a:pPr>
                    <a:r>
                      <a:rPr lang="en" sz="455">
                        <a:solidFill>
                          <a:srgbClr val="999999"/>
                        </a:solidFill>
                      </a:rPr>
                      <a:t>Scenarios</a:t>
                    </a:r>
                    <a:endParaRPr sz="455">
                      <a:solidFill>
                        <a:srgbClr val="999999"/>
                      </a:solidFill>
                    </a:endParaRPr>
                  </a:p>
                </p:txBody>
              </p:sp>
              <p:sp>
                <p:nvSpPr>
                  <p:cNvPr id="276" name="Google Shape;276;p22"/>
                  <p:cNvSpPr txBox="1"/>
                  <p:nvPr/>
                </p:nvSpPr>
                <p:spPr>
                  <a:xfrm>
                    <a:off x="627575" y="4434450"/>
                    <a:ext cx="847800" cy="461700"/>
                  </a:xfrm>
                  <a:prstGeom prst="rect">
                    <a:avLst/>
                  </a:prstGeom>
                  <a:noFill/>
                  <a:ln>
                    <a:noFill/>
                  </a:ln>
                </p:spPr>
                <p:txBody>
                  <a:bodyPr anchorCtr="0" anchor="t" bIns="52025" lIns="52025" spcFirstLastPara="1" rIns="52025" wrap="square" tIns="52025">
                    <a:spAutoFit/>
                  </a:bodyPr>
                  <a:lstStyle/>
                  <a:p>
                    <a:pPr indent="0" lvl="0" marL="0" rtl="0" algn="ctr">
                      <a:spcBef>
                        <a:spcPts val="0"/>
                      </a:spcBef>
                      <a:spcAft>
                        <a:spcPts val="0"/>
                      </a:spcAft>
                      <a:buNone/>
                    </a:pPr>
                    <a:r>
                      <a:rPr lang="en" sz="1024">
                        <a:solidFill>
                          <a:srgbClr val="999999"/>
                        </a:solidFill>
                      </a:rPr>
                      <a:t>EAD</a:t>
                    </a:r>
                    <a:endParaRPr sz="1024">
                      <a:solidFill>
                        <a:srgbClr val="999999"/>
                      </a:solidFill>
                    </a:endParaRPr>
                  </a:p>
                </p:txBody>
              </p:sp>
            </p:grpSp>
            <p:sp>
              <p:nvSpPr>
                <p:cNvPr id="277" name="Google Shape;277;p22"/>
                <p:cNvSpPr txBox="1"/>
                <p:nvPr/>
              </p:nvSpPr>
              <p:spPr>
                <a:xfrm>
                  <a:off x="1323675" y="4434450"/>
                  <a:ext cx="847800" cy="461700"/>
                </a:xfrm>
                <a:prstGeom prst="rect">
                  <a:avLst/>
                </a:prstGeom>
                <a:noFill/>
                <a:ln>
                  <a:noFill/>
                </a:ln>
              </p:spPr>
              <p:txBody>
                <a:bodyPr anchorCtr="0" anchor="t" bIns="52025" lIns="52025" spcFirstLastPara="1" rIns="52025" wrap="square" tIns="52025">
                  <a:spAutoFit/>
                </a:bodyPr>
                <a:lstStyle/>
                <a:p>
                  <a:pPr indent="0" lvl="0" marL="0" rtl="0" algn="ctr">
                    <a:spcBef>
                      <a:spcPts val="0"/>
                    </a:spcBef>
                    <a:spcAft>
                      <a:spcPts val="0"/>
                    </a:spcAft>
                    <a:buNone/>
                  </a:pPr>
                  <a:r>
                    <a:rPr lang="en" sz="1024">
                      <a:solidFill>
                        <a:srgbClr val="999999"/>
                      </a:solidFill>
                    </a:rPr>
                    <a:t>-</a:t>
                  </a:r>
                  <a:endParaRPr sz="1024">
                    <a:solidFill>
                      <a:srgbClr val="999999"/>
                    </a:solidFill>
                  </a:endParaRPr>
                </a:p>
              </p:txBody>
            </p:sp>
          </p:grpSp>
          <p:sp>
            <p:nvSpPr>
              <p:cNvPr id="278" name="Google Shape;278;p22"/>
              <p:cNvSpPr txBox="1"/>
              <p:nvPr/>
            </p:nvSpPr>
            <p:spPr>
              <a:xfrm>
                <a:off x="1664500" y="2988725"/>
                <a:ext cx="1860900" cy="492600"/>
              </a:xfrm>
              <a:prstGeom prst="rect">
                <a:avLst/>
              </a:prstGeom>
              <a:noFill/>
              <a:ln>
                <a:noFill/>
              </a:ln>
            </p:spPr>
            <p:txBody>
              <a:bodyPr anchorCtr="0" anchor="t" bIns="69200" lIns="69200" spcFirstLastPara="1" rIns="69200" wrap="square" tIns="69200">
                <a:spAutoFit/>
              </a:bodyPr>
              <a:lstStyle/>
              <a:p>
                <a:pPr indent="0" lvl="0" marL="0" rtl="0" algn="ctr">
                  <a:spcBef>
                    <a:spcPts val="0"/>
                  </a:spcBef>
                  <a:spcAft>
                    <a:spcPts val="0"/>
                  </a:spcAft>
                  <a:buNone/>
                </a:pPr>
                <a:r>
                  <a:rPr lang="en" sz="757">
                    <a:solidFill>
                      <a:srgbClr val="999999"/>
                    </a:solidFill>
                    <a:latin typeface="Montserrat"/>
                    <a:ea typeface="Montserrat"/>
                    <a:cs typeface="Montserrat"/>
                    <a:sym typeface="Montserrat"/>
                  </a:rPr>
                  <a:t>Initial Investment + Maintenance costs</a:t>
                </a:r>
                <a:endParaRPr sz="757">
                  <a:solidFill>
                    <a:srgbClr val="999999"/>
                  </a:solidFill>
                  <a:latin typeface="Montserrat"/>
                  <a:ea typeface="Montserrat"/>
                  <a:cs typeface="Montserrat"/>
                  <a:sym typeface="Montserrat"/>
                </a:endParaRPr>
              </a:p>
            </p:txBody>
          </p:sp>
          <p:cxnSp>
            <p:nvCxnSpPr>
              <p:cNvPr id="279" name="Google Shape;279;p22"/>
              <p:cNvCxnSpPr/>
              <p:nvPr/>
            </p:nvCxnSpPr>
            <p:spPr>
              <a:xfrm>
                <a:off x="1619025" y="2755363"/>
                <a:ext cx="0" cy="689400"/>
              </a:xfrm>
              <a:prstGeom prst="straightConnector1">
                <a:avLst/>
              </a:prstGeom>
              <a:noFill/>
              <a:ln cap="flat" cmpd="sng" w="7225">
                <a:solidFill>
                  <a:srgbClr val="BFBFBF"/>
                </a:solidFill>
                <a:prstDash val="solid"/>
                <a:round/>
                <a:headEnd len="med" w="med" type="none"/>
                <a:tailEnd len="med" w="med" type="triangle"/>
              </a:ln>
            </p:spPr>
          </p:cxnSp>
          <p:cxnSp>
            <p:nvCxnSpPr>
              <p:cNvPr id="280" name="Google Shape;280;p22"/>
              <p:cNvCxnSpPr/>
              <p:nvPr/>
            </p:nvCxnSpPr>
            <p:spPr>
              <a:xfrm>
                <a:off x="2577100" y="2714275"/>
                <a:ext cx="0" cy="343800"/>
              </a:xfrm>
              <a:prstGeom prst="straightConnector1">
                <a:avLst/>
              </a:prstGeom>
              <a:noFill/>
              <a:ln cap="flat" cmpd="sng" w="7225">
                <a:solidFill>
                  <a:srgbClr val="BFBFBF"/>
                </a:solidFill>
                <a:prstDash val="solid"/>
                <a:round/>
                <a:headEnd len="med" w="med" type="none"/>
                <a:tailEnd len="med" w="med" type="triangle"/>
              </a:ln>
            </p:spPr>
          </p:cxnSp>
          <p:grpSp>
            <p:nvGrpSpPr>
              <p:cNvPr id="281" name="Google Shape;281;p22"/>
              <p:cNvGrpSpPr/>
              <p:nvPr/>
            </p:nvGrpSpPr>
            <p:grpSpPr>
              <a:xfrm>
                <a:off x="367425" y="1726953"/>
                <a:ext cx="2955500" cy="1451047"/>
                <a:chOff x="367425" y="1726953"/>
                <a:chExt cx="2955500" cy="1451047"/>
              </a:xfrm>
            </p:grpSpPr>
            <p:grpSp>
              <p:nvGrpSpPr>
                <p:cNvPr id="282" name="Google Shape;282;p22"/>
                <p:cNvGrpSpPr/>
                <p:nvPr/>
              </p:nvGrpSpPr>
              <p:grpSpPr>
                <a:xfrm>
                  <a:off x="367425" y="1797450"/>
                  <a:ext cx="2619325" cy="1380550"/>
                  <a:chOff x="918900" y="2089250"/>
                  <a:chExt cx="2619325" cy="1380550"/>
                </a:xfrm>
              </p:grpSpPr>
              <p:pic>
                <p:nvPicPr>
                  <p:cNvPr id="283" name="Google Shape;283;p22"/>
                  <p:cNvPicPr preferRelativeResize="0"/>
                  <p:nvPr/>
                </p:nvPicPr>
                <p:blipFill rotWithShape="1">
                  <a:blip r:embed="rId3">
                    <a:alphaModFix/>
                  </a:blip>
                  <a:srcRect b="77106" l="0" r="59422" t="7974"/>
                  <a:stretch/>
                </p:blipFill>
                <p:spPr>
                  <a:xfrm>
                    <a:off x="1042975" y="2089250"/>
                    <a:ext cx="2495248" cy="500000"/>
                  </a:xfrm>
                  <a:prstGeom prst="rect">
                    <a:avLst/>
                  </a:prstGeom>
                  <a:noFill/>
                  <a:ln>
                    <a:noFill/>
                  </a:ln>
                </p:spPr>
              </p:pic>
              <p:sp>
                <p:nvSpPr>
                  <p:cNvPr id="284" name="Google Shape;284;p22"/>
                  <p:cNvSpPr txBox="1"/>
                  <p:nvPr/>
                </p:nvSpPr>
                <p:spPr>
                  <a:xfrm>
                    <a:off x="918900" y="2726400"/>
                    <a:ext cx="833400" cy="743400"/>
                  </a:xfrm>
                  <a:prstGeom prst="rect">
                    <a:avLst/>
                  </a:prstGeom>
                  <a:noFill/>
                  <a:ln>
                    <a:noFill/>
                  </a:ln>
                </p:spPr>
                <p:txBody>
                  <a:bodyPr anchorCtr="0" anchor="t" bIns="69200" lIns="69200" spcFirstLastPara="1" rIns="69200" wrap="square" tIns="69200">
                    <a:spAutoFit/>
                  </a:bodyPr>
                  <a:lstStyle/>
                  <a:p>
                    <a:pPr indent="0" lvl="0" marL="0" rtl="0" algn="ctr">
                      <a:lnSpc>
                        <a:spcPct val="115000"/>
                      </a:lnSpc>
                      <a:spcBef>
                        <a:spcPts val="0"/>
                      </a:spcBef>
                      <a:spcAft>
                        <a:spcPts val="0"/>
                      </a:spcAft>
                      <a:buNone/>
                    </a:pPr>
                    <a:r>
                      <a:rPr lang="en" sz="832">
                        <a:latin typeface="Montserrat"/>
                        <a:ea typeface="Montserrat"/>
                        <a:cs typeface="Montserrat"/>
                        <a:sym typeface="Montserrat"/>
                      </a:rPr>
                      <a:t>Net Present Value</a:t>
                    </a:r>
                    <a:endParaRPr sz="832">
                      <a:latin typeface="Montserrat"/>
                      <a:ea typeface="Montserrat"/>
                      <a:cs typeface="Montserrat"/>
                      <a:sym typeface="Montserrat"/>
                    </a:endParaRPr>
                  </a:p>
                </p:txBody>
              </p:sp>
              <p:sp>
                <p:nvSpPr>
                  <p:cNvPr id="285" name="Google Shape;285;p22"/>
                  <p:cNvSpPr txBox="1"/>
                  <p:nvPr/>
                </p:nvSpPr>
                <p:spPr>
                  <a:xfrm>
                    <a:off x="1752300" y="2726400"/>
                    <a:ext cx="833400" cy="354000"/>
                  </a:xfrm>
                  <a:prstGeom prst="rect">
                    <a:avLst/>
                  </a:prstGeom>
                  <a:noFill/>
                  <a:ln>
                    <a:noFill/>
                  </a:ln>
                </p:spPr>
                <p:txBody>
                  <a:bodyPr anchorCtr="0" anchor="t" bIns="69200" lIns="69200" spcFirstLastPara="1" rIns="69200" wrap="square" tIns="69200">
                    <a:spAutoFit/>
                  </a:bodyPr>
                  <a:lstStyle/>
                  <a:p>
                    <a:pPr indent="0" lvl="0" marL="0" rtl="0" algn="ctr">
                      <a:lnSpc>
                        <a:spcPct val="115000"/>
                      </a:lnSpc>
                      <a:spcBef>
                        <a:spcPts val="0"/>
                      </a:spcBef>
                      <a:spcAft>
                        <a:spcPts val="0"/>
                      </a:spcAft>
                      <a:buNone/>
                    </a:pPr>
                    <a:r>
                      <a:rPr lang="en" sz="832">
                        <a:latin typeface="Montserrat"/>
                        <a:ea typeface="Montserrat"/>
                        <a:cs typeface="Montserrat"/>
                        <a:sym typeface="Montserrat"/>
                      </a:rPr>
                      <a:t>Benefit</a:t>
                    </a:r>
                    <a:endParaRPr sz="832">
                      <a:latin typeface="Montserrat"/>
                      <a:ea typeface="Montserrat"/>
                      <a:cs typeface="Montserrat"/>
                      <a:sym typeface="Montserrat"/>
                    </a:endParaRPr>
                  </a:p>
                </p:txBody>
              </p:sp>
              <p:sp>
                <p:nvSpPr>
                  <p:cNvPr id="286" name="Google Shape;286;p22"/>
                  <p:cNvSpPr txBox="1"/>
                  <p:nvPr/>
                </p:nvSpPr>
                <p:spPr>
                  <a:xfrm>
                    <a:off x="2704825" y="2726400"/>
                    <a:ext cx="833400" cy="354000"/>
                  </a:xfrm>
                  <a:prstGeom prst="rect">
                    <a:avLst/>
                  </a:prstGeom>
                  <a:noFill/>
                  <a:ln>
                    <a:noFill/>
                  </a:ln>
                </p:spPr>
                <p:txBody>
                  <a:bodyPr anchorCtr="0" anchor="t" bIns="69200" lIns="69200" spcFirstLastPara="1" rIns="69200" wrap="square" tIns="69200">
                    <a:spAutoFit/>
                  </a:bodyPr>
                  <a:lstStyle/>
                  <a:p>
                    <a:pPr indent="0" lvl="0" marL="0" rtl="0" algn="ctr">
                      <a:lnSpc>
                        <a:spcPct val="115000"/>
                      </a:lnSpc>
                      <a:spcBef>
                        <a:spcPts val="0"/>
                      </a:spcBef>
                      <a:spcAft>
                        <a:spcPts val="0"/>
                      </a:spcAft>
                      <a:buNone/>
                    </a:pPr>
                    <a:r>
                      <a:rPr lang="en" sz="832">
                        <a:latin typeface="Montserrat"/>
                        <a:ea typeface="Montserrat"/>
                        <a:cs typeface="Montserrat"/>
                        <a:sym typeface="Montserrat"/>
                      </a:rPr>
                      <a:t>Cost</a:t>
                    </a:r>
                    <a:endParaRPr sz="832">
                      <a:latin typeface="Montserrat"/>
                      <a:ea typeface="Montserrat"/>
                      <a:cs typeface="Montserrat"/>
                      <a:sym typeface="Montserrat"/>
                    </a:endParaRPr>
                  </a:p>
                </p:txBody>
              </p:sp>
              <p:cxnSp>
                <p:nvCxnSpPr>
                  <p:cNvPr id="287" name="Google Shape;287;p22"/>
                  <p:cNvCxnSpPr/>
                  <p:nvPr/>
                </p:nvCxnSpPr>
                <p:spPr>
                  <a:xfrm>
                    <a:off x="1348825" y="2551150"/>
                    <a:ext cx="0" cy="227400"/>
                  </a:xfrm>
                  <a:prstGeom prst="straightConnector1">
                    <a:avLst/>
                  </a:prstGeom>
                  <a:noFill/>
                  <a:ln cap="flat" cmpd="sng" w="7225">
                    <a:solidFill>
                      <a:schemeClr val="dk1"/>
                    </a:solidFill>
                    <a:prstDash val="solid"/>
                    <a:round/>
                    <a:headEnd len="med" w="med" type="none"/>
                    <a:tailEnd len="med" w="med" type="triangle"/>
                  </a:ln>
                </p:spPr>
              </p:cxnSp>
              <p:cxnSp>
                <p:nvCxnSpPr>
                  <p:cNvPr id="288" name="Google Shape;288;p22"/>
                  <p:cNvCxnSpPr/>
                  <p:nvPr/>
                </p:nvCxnSpPr>
                <p:spPr>
                  <a:xfrm>
                    <a:off x="2169000" y="2545813"/>
                    <a:ext cx="0" cy="227400"/>
                  </a:xfrm>
                  <a:prstGeom prst="straightConnector1">
                    <a:avLst/>
                  </a:prstGeom>
                  <a:noFill/>
                  <a:ln cap="flat" cmpd="sng" w="7225">
                    <a:solidFill>
                      <a:schemeClr val="dk1"/>
                    </a:solidFill>
                    <a:prstDash val="solid"/>
                    <a:round/>
                    <a:headEnd len="med" w="med" type="none"/>
                    <a:tailEnd len="med" w="med" type="triangle"/>
                  </a:ln>
                </p:spPr>
              </p:cxnSp>
              <p:cxnSp>
                <p:nvCxnSpPr>
                  <p:cNvPr id="289" name="Google Shape;289;p22"/>
                  <p:cNvCxnSpPr/>
                  <p:nvPr/>
                </p:nvCxnSpPr>
                <p:spPr>
                  <a:xfrm>
                    <a:off x="3121525" y="2545800"/>
                    <a:ext cx="0" cy="227400"/>
                  </a:xfrm>
                  <a:prstGeom prst="straightConnector1">
                    <a:avLst/>
                  </a:prstGeom>
                  <a:noFill/>
                  <a:ln cap="flat" cmpd="sng" w="7225">
                    <a:solidFill>
                      <a:schemeClr val="dk1"/>
                    </a:solidFill>
                    <a:prstDash val="solid"/>
                    <a:round/>
                    <a:headEnd len="med" w="med" type="none"/>
                    <a:tailEnd len="med" w="med" type="triangle"/>
                  </a:ln>
                </p:spPr>
              </p:cxnSp>
            </p:grpSp>
            <p:sp>
              <p:nvSpPr>
                <p:cNvPr id="290" name="Google Shape;290;p22"/>
                <p:cNvSpPr/>
                <p:nvPr/>
              </p:nvSpPr>
              <p:spPr>
                <a:xfrm>
                  <a:off x="446850" y="1855175"/>
                  <a:ext cx="2575200" cy="393000"/>
                </a:xfrm>
                <a:prstGeom prst="rect">
                  <a:avLst/>
                </a:prstGeom>
                <a:noFill/>
                <a:ln cap="flat" cmpd="sng" w="7225">
                  <a:solidFill>
                    <a:schemeClr val="dk1"/>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t/>
                  </a:r>
                  <a:endParaRPr sz="1059"/>
                </a:p>
              </p:txBody>
            </p:sp>
            <p:sp>
              <p:nvSpPr>
                <p:cNvPr id="291" name="Google Shape;291;p22"/>
                <p:cNvSpPr txBox="1"/>
                <p:nvPr/>
              </p:nvSpPr>
              <p:spPr>
                <a:xfrm>
                  <a:off x="2823725" y="1726953"/>
                  <a:ext cx="499200" cy="323100"/>
                </a:xfrm>
                <a:prstGeom prst="rect">
                  <a:avLst/>
                </a:prstGeom>
                <a:noFill/>
                <a:ln>
                  <a:noFill/>
                </a:ln>
              </p:spPr>
              <p:txBody>
                <a:bodyPr anchorCtr="0" anchor="t" bIns="69200" lIns="69200" spcFirstLastPara="1" rIns="69200" wrap="square" tIns="69200">
                  <a:spAutoFit/>
                </a:bodyPr>
                <a:lstStyle/>
                <a:p>
                  <a:pPr indent="0" lvl="0" marL="0" rtl="0" algn="ctr">
                    <a:lnSpc>
                      <a:spcPct val="115000"/>
                    </a:lnSpc>
                    <a:spcBef>
                      <a:spcPts val="0"/>
                    </a:spcBef>
                    <a:spcAft>
                      <a:spcPts val="0"/>
                    </a:spcAft>
                    <a:buNone/>
                  </a:pPr>
                  <a:r>
                    <a:rPr lang="en" sz="681"/>
                    <a:t>1</a:t>
                  </a:r>
                  <a:endParaRPr sz="681"/>
                </a:p>
              </p:txBody>
            </p:sp>
          </p:grpSp>
          <p:grpSp>
            <p:nvGrpSpPr>
              <p:cNvPr id="292" name="Google Shape;292;p22"/>
              <p:cNvGrpSpPr/>
              <p:nvPr/>
            </p:nvGrpSpPr>
            <p:grpSpPr>
              <a:xfrm>
                <a:off x="309375" y="3409500"/>
                <a:ext cx="2619300" cy="917525"/>
                <a:chOff x="309375" y="3409500"/>
                <a:chExt cx="2619300" cy="917525"/>
              </a:xfrm>
            </p:grpSpPr>
            <p:sp>
              <p:nvSpPr>
                <p:cNvPr id="293" name="Google Shape;293;p22"/>
                <p:cNvSpPr txBox="1"/>
                <p:nvPr/>
              </p:nvSpPr>
              <p:spPr>
                <a:xfrm>
                  <a:off x="309375" y="3409500"/>
                  <a:ext cx="2619300" cy="692700"/>
                </a:xfrm>
                <a:prstGeom prst="rect">
                  <a:avLst/>
                </a:prstGeom>
                <a:noFill/>
                <a:ln>
                  <a:noFill/>
                </a:ln>
              </p:spPr>
              <p:txBody>
                <a:bodyPr anchorCtr="0" anchor="t" bIns="69200" lIns="69200" spcFirstLastPara="1" rIns="69200" wrap="square" tIns="69200">
                  <a:spAutoFit/>
                </a:bodyPr>
                <a:lstStyle/>
                <a:p>
                  <a:pPr indent="0" lvl="0" marL="0" rtl="0" algn="ctr">
                    <a:spcBef>
                      <a:spcPts val="0"/>
                    </a:spcBef>
                    <a:spcAft>
                      <a:spcPts val="0"/>
                    </a:spcAft>
                    <a:buNone/>
                  </a:pPr>
                  <a:r>
                    <a:rPr b="1" lang="en" sz="832">
                      <a:solidFill>
                        <a:srgbClr val="999999"/>
                      </a:solidFill>
                      <a:latin typeface="Montserrat"/>
                      <a:ea typeface="Montserrat"/>
                      <a:cs typeface="Montserrat"/>
                      <a:sym typeface="Montserrat"/>
                    </a:rPr>
                    <a:t>Direct Benefit = </a:t>
                  </a:r>
                  <a:br>
                    <a:rPr b="1" lang="en" sz="832">
                      <a:solidFill>
                        <a:srgbClr val="999999"/>
                      </a:solidFill>
                      <a:latin typeface="Montserrat"/>
                      <a:ea typeface="Montserrat"/>
                      <a:cs typeface="Montserrat"/>
                      <a:sym typeface="Montserrat"/>
                    </a:rPr>
                  </a:br>
                  <a:r>
                    <a:rPr b="1" lang="en" sz="832">
                      <a:solidFill>
                        <a:srgbClr val="999999"/>
                      </a:solidFill>
                      <a:latin typeface="Montserrat"/>
                      <a:ea typeface="Montserrat"/>
                      <a:cs typeface="Montserrat"/>
                      <a:sym typeface="Montserrat"/>
                    </a:rPr>
                    <a:t>Avoided Expected Annual Damage (EAD)</a:t>
                  </a:r>
                  <a:endParaRPr b="1" sz="832">
                    <a:solidFill>
                      <a:srgbClr val="999999"/>
                    </a:solidFill>
                    <a:latin typeface="Montserrat"/>
                    <a:ea typeface="Montserrat"/>
                    <a:cs typeface="Montserrat"/>
                    <a:sym typeface="Montserrat"/>
                  </a:endParaRPr>
                </a:p>
              </p:txBody>
            </p:sp>
            <p:sp>
              <p:nvSpPr>
                <p:cNvPr id="294" name="Google Shape;294;p22"/>
                <p:cNvSpPr/>
                <p:nvPr/>
              </p:nvSpPr>
              <p:spPr>
                <a:xfrm>
                  <a:off x="844350" y="4039925"/>
                  <a:ext cx="1521600" cy="287100"/>
                </a:xfrm>
                <a:prstGeom prst="rect">
                  <a:avLst/>
                </a:prstGeom>
                <a:noFill/>
                <a:ln cap="flat" cmpd="sng" w="7225">
                  <a:solidFill>
                    <a:srgbClr val="999999"/>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t/>
                  </a:r>
                  <a:endParaRPr sz="1059"/>
                </a:p>
              </p:txBody>
            </p:sp>
            <p:sp>
              <p:nvSpPr>
                <p:cNvPr id="295" name="Google Shape;295;p22"/>
                <p:cNvSpPr txBox="1"/>
                <p:nvPr/>
              </p:nvSpPr>
              <p:spPr>
                <a:xfrm>
                  <a:off x="2175325" y="3909178"/>
                  <a:ext cx="499200" cy="292500"/>
                </a:xfrm>
                <a:prstGeom prst="rect">
                  <a:avLst/>
                </a:prstGeom>
                <a:noFill/>
                <a:ln>
                  <a:noFill/>
                </a:ln>
              </p:spPr>
              <p:txBody>
                <a:bodyPr anchorCtr="0" anchor="t" bIns="69200" lIns="69200" spcFirstLastPara="1" rIns="69200" wrap="square" tIns="69200">
                  <a:spAutoFit/>
                </a:bodyPr>
                <a:lstStyle/>
                <a:p>
                  <a:pPr indent="0" lvl="0" marL="0" rtl="0" algn="ctr">
                    <a:lnSpc>
                      <a:spcPct val="115000"/>
                    </a:lnSpc>
                    <a:spcBef>
                      <a:spcPts val="0"/>
                    </a:spcBef>
                    <a:spcAft>
                      <a:spcPts val="0"/>
                    </a:spcAft>
                    <a:buNone/>
                  </a:pPr>
                  <a:r>
                    <a:rPr lang="en" sz="529">
                      <a:solidFill>
                        <a:srgbClr val="999999"/>
                      </a:solidFill>
                    </a:rPr>
                    <a:t>2</a:t>
                  </a:r>
                  <a:endParaRPr sz="529">
                    <a:solidFill>
                      <a:srgbClr val="999999"/>
                    </a:solidFill>
                  </a:endParaRPr>
                </a:p>
              </p:txBody>
            </p:sp>
          </p:grpSp>
        </p:grpSp>
        <p:sp>
          <p:nvSpPr>
            <p:cNvPr id="296" name="Google Shape;296;p22"/>
            <p:cNvSpPr/>
            <p:nvPr/>
          </p:nvSpPr>
          <p:spPr>
            <a:xfrm>
              <a:off x="5156875" y="594275"/>
              <a:ext cx="2868600" cy="3768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rPr b="1" lang="en" sz="908">
                  <a:solidFill>
                    <a:srgbClr val="101010"/>
                  </a:solidFill>
                  <a:latin typeface="Montserrat"/>
                  <a:ea typeface="Montserrat"/>
                  <a:cs typeface="Montserrat"/>
                  <a:sym typeface="Montserrat"/>
                </a:rPr>
                <a:t>CBA R</a:t>
              </a:r>
              <a:r>
                <a:rPr b="1" lang="en" sz="908">
                  <a:solidFill>
                    <a:srgbClr val="101010"/>
                  </a:solidFill>
                  <a:latin typeface="Montserrat"/>
                  <a:ea typeface="Montserrat"/>
                  <a:cs typeface="Montserrat"/>
                  <a:sym typeface="Montserrat"/>
                </a:rPr>
                <a:t>eference</a:t>
              </a:r>
              <a:endParaRPr b="1" sz="908">
                <a:solidFill>
                  <a:srgbClr val="101010"/>
                </a:solidFill>
                <a:latin typeface="Montserrat"/>
                <a:ea typeface="Montserrat"/>
                <a:cs typeface="Montserrat"/>
                <a:sym typeface="Montserrat"/>
              </a:endParaRPr>
            </a:p>
          </p:txBody>
        </p:sp>
      </p:grpSp>
      <p:sp>
        <p:nvSpPr>
          <p:cNvPr id="297" name="Google Shape;297;p22"/>
          <p:cNvSpPr txBox="1"/>
          <p:nvPr/>
        </p:nvSpPr>
        <p:spPr>
          <a:xfrm>
            <a:off x="6924750" y="3745130"/>
            <a:ext cx="18063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900">
                <a:solidFill>
                  <a:schemeClr val="dk1"/>
                </a:solidFill>
                <a:latin typeface="Montserrat"/>
                <a:ea typeface="Montserrat"/>
                <a:cs typeface="Montserrat"/>
                <a:sym typeface="Montserrat"/>
              </a:rPr>
              <a:t>To secure public funding, the documents will be channeled via Musrenbang (from RT/RW to sub-district level) to be formally included in regional planning instruments such as RKPD and/or RPJMD.</a:t>
            </a:r>
            <a:endParaRPr sz="1300">
              <a:latin typeface="Montserrat"/>
              <a:ea typeface="Montserrat"/>
              <a:cs typeface="Montserrat"/>
              <a:sym typeface="Montserrat"/>
            </a:endParaRPr>
          </a:p>
        </p:txBody>
      </p:sp>
      <p:sp>
        <p:nvSpPr>
          <p:cNvPr id="298" name="Google Shape;298;p22"/>
          <p:cNvSpPr txBox="1"/>
          <p:nvPr/>
        </p:nvSpPr>
        <p:spPr>
          <a:xfrm>
            <a:off x="6924750" y="2280649"/>
            <a:ext cx="18063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900">
                <a:solidFill>
                  <a:schemeClr val="dk1"/>
                </a:solidFill>
                <a:latin typeface="Montserrat"/>
                <a:ea typeface="Montserrat"/>
                <a:cs typeface="Montserrat"/>
                <a:sym typeface="Montserrat"/>
              </a:rPr>
              <a:t>With support of the documents, enterprises can clearly see and experience the benefits of their contributions, as investments are linked to tangible improvements in the surrounding area.</a:t>
            </a:r>
            <a:endParaRPr sz="1300"/>
          </a:p>
        </p:txBody>
      </p:sp>
      <p:sp>
        <p:nvSpPr>
          <p:cNvPr id="299" name="Google Shape;299;p22"/>
          <p:cNvSpPr txBox="1"/>
          <p:nvPr/>
        </p:nvSpPr>
        <p:spPr>
          <a:xfrm>
            <a:off x="6924750" y="1173407"/>
            <a:ext cx="1806300" cy="1154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900">
                <a:solidFill>
                  <a:schemeClr val="dk1"/>
                </a:solidFill>
                <a:latin typeface="Montserrat"/>
                <a:ea typeface="Montserrat"/>
                <a:cs typeface="Montserrat"/>
                <a:sym typeface="Montserrat"/>
              </a:rPr>
              <a:t>The documents will enable CSR contributions to be appropriately targeted, ensuring company funds directly address community and environmental priorities.</a:t>
            </a:r>
            <a:endParaRPr sz="1300"/>
          </a:p>
        </p:txBody>
      </p:sp>
      <p:sp>
        <p:nvSpPr>
          <p:cNvPr id="300" name="Google Shape;300;p22"/>
          <p:cNvSpPr/>
          <p:nvPr/>
        </p:nvSpPr>
        <p:spPr>
          <a:xfrm>
            <a:off x="4663350" y="1259000"/>
            <a:ext cx="722700" cy="2204100"/>
          </a:xfrm>
          <a:prstGeom prst="roundRect">
            <a:avLst>
              <a:gd fmla="val 9305" name="adj"/>
            </a:avLst>
          </a:prstGeom>
          <a:solidFill>
            <a:srgbClr val="F9B314"/>
          </a:solidFill>
          <a:ln cap="flat" cmpd="sng" w="9525">
            <a:solidFill>
              <a:srgbClr val="F9B31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101010"/>
                </a:solidFill>
                <a:latin typeface="Montserrat"/>
                <a:ea typeface="Montserrat"/>
                <a:cs typeface="Montserrat"/>
                <a:sym typeface="Montserrat"/>
              </a:rPr>
              <a:t>Private Sector</a:t>
            </a:r>
            <a:endParaRPr b="1" sz="1000">
              <a:solidFill>
                <a:srgbClr val="101010"/>
              </a:solidFill>
              <a:latin typeface="Montserrat"/>
              <a:ea typeface="Montserrat"/>
              <a:cs typeface="Montserrat"/>
              <a:sym typeface="Montserrat"/>
            </a:endParaRPr>
          </a:p>
        </p:txBody>
      </p:sp>
      <p:sp>
        <p:nvSpPr>
          <p:cNvPr id="301" name="Google Shape;301;p22"/>
          <p:cNvSpPr/>
          <p:nvPr/>
        </p:nvSpPr>
        <p:spPr>
          <a:xfrm>
            <a:off x="4663350" y="3825226"/>
            <a:ext cx="722700" cy="11133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101010"/>
                </a:solidFill>
                <a:latin typeface="Montserrat"/>
                <a:ea typeface="Montserrat"/>
                <a:cs typeface="Montserrat"/>
                <a:sym typeface="Montserrat"/>
              </a:rPr>
              <a:t>Public Sector</a:t>
            </a:r>
            <a:endParaRPr b="1" sz="1000">
              <a:solidFill>
                <a:srgbClr val="101010"/>
              </a:solidFill>
              <a:latin typeface="Montserrat"/>
              <a:ea typeface="Montserrat"/>
              <a:cs typeface="Montserrat"/>
              <a:sym typeface="Montserrat"/>
            </a:endParaRPr>
          </a:p>
        </p:txBody>
      </p:sp>
      <p:sp>
        <p:nvSpPr>
          <p:cNvPr id="302" name="Google Shape;302;p22"/>
          <p:cNvSpPr/>
          <p:nvPr/>
        </p:nvSpPr>
        <p:spPr>
          <a:xfrm>
            <a:off x="5508450" y="1259001"/>
            <a:ext cx="1289400" cy="979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Corporate Social Responsibility</a:t>
            </a:r>
            <a:endParaRPr sz="1000">
              <a:latin typeface="Montserrat"/>
              <a:ea typeface="Montserrat"/>
              <a:cs typeface="Montserrat"/>
              <a:sym typeface="Montserrat"/>
            </a:endParaRPr>
          </a:p>
        </p:txBody>
      </p:sp>
      <p:sp>
        <p:nvSpPr>
          <p:cNvPr id="303" name="Google Shape;303;p22"/>
          <p:cNvSpPr/>
          <p:nvPr/>
        </p:nvSpPr>
        <p:spPr>
          <a:xfrm>
            <a:off x="5547950" y="3825225"/>
            <a:ext cx="1289400" cy="11133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Through </a:t>
            </a:r>
            <a:r>
              <a:rPr lang="en" sz="1000">
                <a:latin typeface="Montserrat"/>
                <a:ea typeface="Montserrat"/>
                <a:cs typeface="Montserrat"/>
                <a:sym typeface="Montserrat"/>
              </a:rPr>
              <a:t>Musrenbang</a:t>
            </a:r>
            <a:endParaRPr sz="1000">
              <a:latin typeface="Montserrat"/>
              <a:ea typeface="Montserrat"/>
              <a:cs typeface="Montserrat"/>
              <a:sym typeface="Montserrat"/>
            </a:endParaRPr>
          </a:p>
        </p:txBody>
      </p:sp>
      <p:sp>
        <p:nvSpPr>
          <p:cNvPr id="304" name="Google Shape;304;p22"/>
          <p:cNvSpPr/>
          <p:nvPr/>
        </p:nvSpPr>
        <p:spPr>
          <a:xfrm>
            <a:off x="5314802" y="735450"/>
            <a:ext cx="2723700" cy="2853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69200" lIns="69200" spcFirstLastPara="1" rIns="69200" wrap="square" tIns="69200">
            <a:noAutofit/>
          </a:bodyPr>
          <a:lstStyle/>
          <a:p>
            <a:pPr indent="0" lvl="0" marL="0" rtl="0" algn="ctr">
              <a:spcBef>
                <a:spcPts val="0"/>
              </a:spcBef>
              <a:spcAft>
                <a:spcPts val="0"/>
              </a:spcAft>
              <a:buNone/>
            </a:pPr>
            <a:r>
              <a:rPr b="1" lang="en" sz="1108">
                <a:solidFill>
                  <a:srgbClr val="101010"/>
                </a:solidFill>
                <a:latin typeface="Montserrat"/>
                <a:ea typeface="Montserrat"/>
                <a:cs typeface="Montserrat"/>
                <a:sym typeface="Montserrat"/>
              </a:rPr>
              <a:t>Options for Financing Sources</a:t>
            </a:r>
            <a:endParaRPr b="1" sz="1108">
              <a:solidFill>
                <a:srgbClr val="101010"/>
              </a:solidFill>
              <a:latin typeface="Montserrat"/>
              <a:ea typeface="Montserrat"/>
              <a:cs typeface="Montserrat"/>
              <a:sym typeface="Montserrat"/>
            </a:endParaRPr>
          </a:p>
        </p:txBody>
      </p:sp>
      <p:sp>
        <p:nvSpPr>
          <p:cNvPr id="305" name="Google Shape;305;p22"/>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23"/>
          <p:cNvPicPr preferRelativeResize="0"/>
          <p:nvPr/>
        </p:nvPicPr>
        <p:blipFill rotWithShape="1">
          <a:blip r:embed="rId3">
            <a:alphaModFix amt="10000"/>
          </a:blip>
          <a:srcRect b="0" l="13363" r="1246" t="0"/>
          <a:stretch/>
        </p:blipFill>
        <p:spPr>
          <a:xfrm flipH="1">
            <a:off x="0" y="0"/>
            <a:ext cx="9144000" cy="5143500"/>
          </a:xfrm>
          <a:prstGeom prst="rect">
            <a:avLst/>
          </a:prstGeom>
          <a:noFill/>
          <a:ln>
            <a:noFill/>
          </a:ln>
        </p:spPr>
      </p:pic>
      <p:sp>
        <p:nvSpPr>
          <p:cNvPr id="311" name="Google Shape;311;p23"/>
          <p:cNvSpPr txBox="1"/>
          <p:nvPr/>
        </p:nvSpPr>
        <p:spPr>
          <a:xfrm>
            <a:off x="210125" y="175525"/>
            <a:ext cx="45747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1211CA"/>
                </a:solidFill>
                <a:latin typeface="Montserrat Black"/>
                <a:ea typeface="Montserrat Black"/>
                <a:cs typeface="Montserrat Black"/>
                <a:sym typeface="Montserrat Black"/>
              </a:rPr>
              <a:t>Conclusion &amp; </a:t>
            </a:r>
            <a:r>
              <a:rPr b="1" lang="en" sz="2400">
                <a:solidFill>
                  <a:srgbClr val="F9B314"/>
                </a:solidFill>
                <a:latin typeface="Montserrat Black"/>
                <a:ea typeface="Montserrat Black"/>
                <a:cs typeface="Montserrat Black"/>
                <a:sym typeface="Montserrat Black"/>
              </a:rPr>
              <a:t>What’s Next?</a:t>
            </a:r>
            <a:endParaRPr sz="2400">
              <a:solidFill>
                <a:srgbClr val="F9B314"/>
              </a:solidFill>
            </a:endParaRPr>
          </a:p>
        </p:txBody>
      </p:sp>
      <p:sp>
        <p:nvSpPr>
          <p:cNvPr id="312" name="Google Shape;312;p23"/>
          <p:cNvSpPr txBox="1"/>
          <p:nvPr/>
        </p:nvSpPr>
        <p:spPr>
          <a:xfrm>
            <a:off x="210125" y="1086375"/>
            <a:ext cx="5851800" cy="938100"/>
          </a:xfrm>
          <a:prstGeom prst="rect">
            <a:avLst/>
          </a:prstGeom>
          <a:noFill/>
          <a:ln>
            <a:noFill/>
          </a:ln>
        </p:spPr>
        <p:txBody>
          <a:bodyPr anchorCtr="0" anchor="t" bIns="91425" lIns="91425" spcFirstLastPara="1" rIns="91425" wrap="square" tIns="91425">
            <a:spAutoFit/>
          </a:bodyPr>
          <a:lstStyle/>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In order to reach a more sustainable coastal resilience, </a:t>
            </a:r>
            <a:r>
              <a:rPr b="1" lang="en" sz="1100">
                <a:latin typeface="Montserrat"/>
                <a:ea typeface="Montserrat"/>
                <a:cs typeface="Montserrat"/>
                <a:sym typeface="Montserrat"/>
              </a:rPr>
              <a:t>socio-economic system and </a:t>
            </a:r>
            <a:r>
              <a:rPr b="1" lang="en" sz="1100">
                <a:solidFill>
                  <a:schemeClr val="dk1"/>
                </a:solidFill>
                <a:latin typeface="Montserrat"/>
                <a:ea typeface="Montserrat"/>
                <a:cs typeface="Montserrat"/>
                <a:sym typeface="Montserrat"/>
              </a:rPr>
              <a:t>natural system</a:t>
            </a:r>
            <a:r>
              <a:rPr b="1" lang="en" sz="1100">
                <a:latin typeface="Montserrat"/>
                <a:ea typeface="Montserrat"/>
                <a:cs typeface="Montserrat"/>
                <a:sym typeface="Montserrat"/>
              </a:rPr>
              <a:t> </a:t>
            </a:r>
            <a:r>
              <a:rPr lang="en" sz="1100">
                <a:latin typeface="Montserrat"/>
                <a:ea typeface="Montserrat"/>
                <a:cs typeface="Montserrat"/>
                <a:sym typeface="Montserrat"/>
              </a:rPr>
              <a:t>needed to be mutually enhanced.</a:t>
            </a:r>
            <a:endParaRPr sz="1100">
              <a:latin typeface="Montserrat"/>
              <a:ea typeface="Montserrat"/>
              <a:cs typeface="Montserrat"/>
              <a:sym typeface="Montserrat"/>
            </a:endParaRPr>
          </a:p>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Thus, a </a:t>
            </a:r>
            <a:r>
              <a:rPr b="1" lang="en" sz="1100">
                <a:latin typeface="Montserrat"/>
                <a:ea typeface="Montserrat"/>
                <a:cs typeface="Montserrat"/>
                <a:sym typeface="Montserrat"/>
              </a:rPr>
              <a:t>bottom-up approach</a:t>
            </a:r>
            <a:r>
              <a:rPr lang="en" sz="1100">
                <a:latin typeface="Montserrat"/>
                <a:ea typeface="Montserrat"/>
                <a:cs typeface="Montserrat"/>
                <a:sym typeface="Montserrat"/>
              </a:rPr>
              <a:t> through Kampung Cooperatives is important to complement primary measures.</a:t>
            </a:r>
            <a:endParaRPr sz="1100">
              <a:latin typeface="Montserrat"/>
              <a:ea typeface="Montserrat"/>
              <a:cs typeface="Montserrat"/>
              <a:sym typeface="Montserrat"/>
            </a:endParaRPr>
          </a:p>
        </p:txBody>
      </p:sp>
      <p:sp>
        <p:nvSpPr>
          <p:cNvPr id="313" name="Google Shape;313;p23"/>
          <p:cNvSpPr txBox="1"/>
          <p:nvPr>
            <p:ph idx="4294967295" type="body"/>
          </p:nvPr>
        </p:nvSpPr>
        <p:spPr>
          <a:xfrm>
            <a:off x="210125" y="2127538"/>
            <a:ext cx="2438700" cy="376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400">
                <a:solidFill>
                  <a:srgbClr val="1211CA"/>
                </a:solidFill>
                <a:latin typeface="Montserrat"/>
                <a:ea typeface="Montserrat"/>
                <a:cs typeface="Montserrat"/>
                <a:sym typeface="Montserrat"/>
              </a:rPr>
              <a:t>Proposed Scheme</a:t>
            </a:r>
            <a:endParaRPr b="1" sz="1400">
              <a:solidFill>
                <a:srgbClr val="1211CA"/>
              </a:solidFill>
              <a:latin typeface="Montserrat"/>
              <a:ea typeface="Montserrat"/>
              <a:cs typeface="Montserrat"/>
              <a:sym typeface="Montserrat"/>
            </a:endParaRPr>
          </a:p>
        </p:txBody>
      </p:sp>
      <p:sp>
        <p:nvSpPr>
          <p:cNvPr id="314" name="Google Shape;314;p23"/>
          <p:cNvSpPr txBox="1"/>
          <p:nvPr/>
        </p:nvSpPr>
        <p:spPr>
          <a:xfrm>
            <a:off x="210125" y="2436513"/>
            <a:ext cx="5851800" cy="1132800"/>
          </a:xfrm>
          <a:prstGeom prst="rect">
            <a:avLst/>
          </a:prstGeom>
          <a:noFill/>
          <a:ln>
            <a:noFill/>
          </a:ln>
        </p:spPr>
        <p:txBody>
          <a:bodyPr anchorCtr="0" anchor="t" bIns="91425" lIns="91425" spcFirstLastPara="1" rIns="91425" wrap="square" tIns="91425">
            <a:spAutoFit/>
          </a:bodyPr>
          <a:lstStyle/>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Facilitating</a:t>
            </a:r>
            <a:r>
              <a:rPr lang="en" sz="1100">
                <a:latin typeface="Montserrat"/>
                <a:ea typeface="Montserrat"/>
                <a:cs typeface="Montserrat"/>
                <a:sym typeface="Montserrat"/>
              </a:rPr>
              <a:t> and engaging Kampung Cooperatives to produce a </a:t>
            </a:r>
            <a:r>
              <a:rPr b="1" lang="en" sz="1100">
                <a:latin typeface="Montserrat"/>
                <a:ea typeface="Montserrat"/>
                <a:cs typeface="Montserrat"/>
                <a:sym typeface="Montserrat"/>
              </a:rPr>
              <a:t>Resilient Project List </a:t>
            </a:r>
            <a:r>
              <a:rPr lang="en" sz="1100">
                <a:latin typeface="Montserrat"/>
                <a:ea typeface="Montserrat"/>
                <a:cs typeface="Montserrat"/>
                <a:sym typeface="Montserrat"/>
              </a:rPr>
              <a:t>alongside its</a:t>
            </a:r>
            <a:r>
              <a:rPr b="1" lang="en" sz="1100">
                <a:latin typeface="Montserrat"/>
                <a:ea typeface="Montserrat"/>
                <a:cs typeface="Montserrat"/>
                <a:sym typeface="Montserrat"/>
              </a:rPr>
              <a:t> Cost Benefit Analysis (CBA)</a:t>
            </a:r>
            <a:endParaRPr b="1" sz="1100">
              <a:latin typeface="Montserrat"/>
              <a:ea typeface="Montserrat"/>
              <a:cs typeface="Montserrat"/>
              <a:sym typeface="Montserrat"/>
            </a:endParaRPr>
          </a:p>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The Resilient Project List and CBA is a </a:t>
            </a:r>
            <a:r>
              <a:rPr b="1" lang="en" sz="1100">
                <a:latin typeface="Montserrat"/>
                <a:ea typeface="Montserrat"/>
                <a:cs typeface="Montserrat"/>
                <a:sym typeface="Montserrat"/>
              </a:rPr>
              <a:t>planning document collectively produced by the local</a:t>
            </a:r>
            <a:r>
              <a:rPr lang="en" sz="1100">
                <a:latin typeface="Montserrat"/>
                <a:ea typeface="Montserrat"/>
                <a:cs typeface="Montserrat"/>
                <a:sym typeface="Montserrat"/>
              </a:rPr>
              <a:t>, and will be used to engage both private and public sector to contribute through various financing means.</a:t>
            </a:r>
            <a:endParaRPr sz="1100">
              <a:latin typeface="Montserrat"/>
              <a:ea typeface="Montserrat"/>
              <a:cs typeface="Montserrat"/>
              <a:sym typeface="Montserrat"/>
            </a:endParaRPr>
          </a:p>
        </p:txBody>
      </p:sp>
      <p:sp>
        <p:nvSpPr>
          <p:cNvPr id="315" name="Google Shape;315;p23"/>
          <p:cNvSpPr txBox="1"/>
          <p:nvPr>
            <p:ph idx="4294967295" type="body"/>
          </p:nvPr>
        </p:nvSpPr>
        <p:spPr>
          <a:xfrm>
            <a:off x="210125" y="793125"/>
            <a:ext cx="2070900" cy="376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400">
                <a:solidFill>
                  <a:srgbClr val="1211CA"/>
                </a:solidFill>
                <a:latin typeface="Montserrat"/>
                <a:ea typeface="Montserrat"/>
                <a:cs typeface="Montserrat"/>
                <a:sym typeface="Montserrat"/>
              </a:rPr>
              <a:t>Problem Statement</a:t>
            </a:r>
            <a:endParaRPr b="1" sz="1400">
              <a:solidFill>
                <a:srgbClr val="1211CA"/>
              </a:solidFill>
              <a:latin typeface="Montserrat"/>
              <a:ea typeface="Montserrat"/>
              <a:cs typeface="Montserrat"/>
              <a:sym typeface="Montserrat"/>
            </a:endParaRPr>
          </a:p>
        </p:txBody>
      </p:sp>
      <p:sp>
        <p:nvSpPr>
          <p:cNvPr id="316" name="Google Shape;316;p23"/>
          <p:cNvSpPr txBox="1"/>
          <p:nvPr>
            <p:ph idx="4294967295" type="body"/>
          </p:nvPr>
        </p:nvSpPr>
        <p:spPr>
          <a:xfrm>
            <a:off x="210125" y="3638954"/>
            <a:ext cx="2438700" cy="376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400">
                <a:solidFill>
                  <a:srgbClr val="F9B314"/>
                </a:solidFill>
                <a:latin typeface="Montserrat"/>
                <a:ea typeface="Montserrat"/>
                <a:cs typeface="Montserrat"/>
                <a:sym typeface="Montserrat"/>
              </a:rPr>
              <a:t>Potential Next Steps</a:t>
            </a:r>
            <a:endParaRPr b="1" sz="1400">
              <a:solidFill>
                <a:srgbClr val="F9B314"/>
              </a:solidFill>
              <a:latin typeface="Montserrat"/>
              <a:ea typeface="Montserrat"/>
              <a:cs typeface="Montserrat"/>
              <a:sym typeface="Montserrat"/>
            </a:endParaRPr>
          </a:p>
        </p:txBody>
      </p:sp>
      <p:pic>
        <p:nvPicPr>
          <p:cNvPr id="317" name="Google Shape;317;p23" title="12121.png"/>
          <p:cNvPicPr preferRelativeResize="0"/>
          <p:nvPr/>
        </p:nvPicPr>
        <p:blipFill>
          <a:blip r:embed="rId4">
            <a:alphaModFix/>
          </a:blip>
          <a:stretch>
            <a:fillRect/>
          </a:stretch>
        </p:blipFill>
        <p:spPr>
          <a:xfrm>
            <a:off x="6462950" y="1169913"/>
            <a:ext cx="2681050" cy="1994134"/>
          </a:xfrm>
          <a:prstGeom prst="rect">
            <a:avLst/>
          </a:prstGeom>
          <a:noFill/>
          <a:ln>
            <a:noFill/>
          </a:ln>
        </p:spPr>
      </p:pic>
      <p:pic>
        <p:nvPicPr>
          <p:cNvPr id="318" name="Google Shape;318;p23" title="www.png"/>
          <p:cNvPicPr preferRelativeResize="0"/>
          <p:nvPr/>
        </p:nvPicPr>
        <p:blipFill rotWithShape="1">
          <a:blip r:embed="rId5">
            <a:alphaModFix/>
          </a:blip>
          <a:srcRect b="15346" l="0" r="0" t="24823"/>
          <a:stretch/>
        </p:blipFill>
        <p:spPr>
          <a:xfrm>
            <a:off x="6466400" y="0"/>
            <a:ext cx="2674150" cy="1193100"/>
          </a:xfrm>
          <a:prstGeom prst="rect">
            <a:avLst/>
          </a:prstGeom>
          <a:noFill/>
          <a:ln>
            <a:noFill/>
          </a:ln>
        </p:spPr>
      </p:pic>
      <p:sp>
        <p:nvSpPr>
          <p:cNvPr id="319" name="Google Shape;319;p23"/>
          <p:cNvSpPr txBox="1"/>
          <p:nvPr/>
        </p:nvSpPr>
        <p:spPr>
          <a:xfrm>
            <a:off x="210125" y="3965625"/>
            <a:ext cx="5766300" cy="743400"/>
          </a:xfrm>
          <a:prstGeom prst="rect">
            <a:avLst/>
          </a:prstGeom>
          <a:noFill/>
          <a:ln>
            <a:noFill/>
          </a:ln>
        </p:spPr>
        <p:txBody>
          <a:bodyPr anchorCtr="0" anchor="t" bIns="91425" lIns="91425" spcFirstLastPara="1" rIns="91425" wrap="square" tIns="91425">
            <a:spAutoFit/>
          </a:bodyPr>
          <a:lstStyle/>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Monitoring &amp; Evaluation scheme needed to be developed.</a:t>
            </a:r>
            <a:endParaRPr sz="1100">
              <a:latin typeface="Montserrat"/>
              <a:ea typeface="Montserrat"/>
              <a:cs typeface="Montserrat"/>
              <a:sym typeface="Montserrat"/>
            </a:endParaRPr>
          </a:p>
          <a:p>
            <a:pPr indent="-127000" lvl="0" marL="171450" rtl="0" algn="just">
              <a:lnSpc>
                <a:spcPct val="115000"/>
              </a:lnSpc>
              <a:spcBef>
                <a:spcPts val="0"/>
              </a:spcBef>
              <a:spcAft>
                <a:spcPts val="0"/>
              </a:spcAft>
              <a:buSzPts val="1100"/>
              <a:buFont typeface="Montserrat"/>
              <a:buChar char="●"/>
            </a:pPr>
            <a:r>
              <a:rPr lang="en" sz="1100">
                <a:latin typeface="Montserrat"/>
                <a:ea typeface="Montserrat"/>
                <a:cs typeface="Montserrat"/>
                <a:sym typeface="Montserrat"/>
              </a:rPr>
              <a:t>Bridging Kampung Cooperatives and Neighborhood Administrative System (RT/RW).</a:t>
            </a:r>
            <a:endParaRPr sz="1100">
              <a:latin typeface="Montserrat"/>
              <a:ea typeface="Montserrat"/>
              <a:cs typeface="Montserrat"/>
              <a:sym typeface="Montserrat"/>
            </a:endParaRPr>
          </a:p>
        </p:txBody>
      </p:sp>
      <p:pic>
        <p:nvPicPr>
          <p:cNvPr id="320" name="Google Shape;320;p23" title="rapat.png"/>
          <p:cNvPicPr preferRelativeResize="0"/>
          <p:nvPr/>
        </p:nvPicPr>
        <p:blipFill>
          <a:blip r:embed="rId6">
            <a:alphaModFix/>
          </a:blip>
          <a:stretch>
            <a:fillRect/>
          </a:stretch>
        </p:blipFill>
        <p:spPr>
          <a:xfrm>
            <a:off x="6469825" y="3152944"/>
            <a:ext cx="2674175" cy="2008213"/>
          </a:xfrm>
          <a:prstGeom prst="rect">
            <a:avLst/>
          </a:prstGeom>
          <a:noFill/>
          <a:ln>
            <a:noFill/>
          </a:ln>
        </p:spPr>
      </p:pic>
      <p:sp>
        <p:nvSpPr>
          <p:cNvPr id="321" name="Google Shape;321;p23"/>
          <p:cNvSpPr txBox="1"/>
          <p:nvPr/>
        </p:nvSpPr>
        <p:spPr>
          <a:xfrm>
            <a:off x="1591975" y="4536483"/>
            <a:ext cx="4901100" cy="554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1200"/>
              </a:spcAft>
              <a:buNone/>
            </a:pPr>
            <a:r>
              <a:rPr lang="en" sz="800">
                <a:solidFill>
                  <a:schemeClr val="dk2"/>
                </a:solidFill>
                <a:latin typeface="Montserrat"/>
                <a:ea typeface="Montserrat"/>
                <a:cs typeface="Montserrat"/>
                <a:sym typeface="Montserrat"/>
              </a:rPr>
              <a:t>Images:</a:t>
            </a:r>
            <a:br>
              <a:rPr lang="en" sz="800">
                <a:solidFill>
                  <a:schemeClr val="dk2"/>
                </a:solidFill>
                <a:latin typeface="Montserrat"/>
                <a:ea typeface="Montserrat"/>
                <a:cs typeface="Montserrat"/>
                <a:sym typeface="Montserrat"/>
              </a:rPr>
            </a:br>
            <a:r>
              <a:rPr lang="en" sz="800">
                <a:solidFill>
                  <a:schemeClr val="dk2"/>
                </a:solidFill>
                <a:latin typeface="Montserrat"/>
                <a:ea typeface="Montserrat"/>
                <a:cs typeface="Montserrat"/>
                <a:sym typeface="Montserrat"/>
              </a:rPr>
              <a:t>Asian Coalition for Housing Rights. (2019). Kampung Tongkol: Case Studies of Collective Housing in Asian Cities Series. http://www.achr.net/upload/downloads/file_230731123736.pdf</a:t>
            </a:r>
            <a:endParaRPr/>
          </a:p>
        </p:txBody>
      </p:sp>
      <p:sp>
        <p:nvSpPr>
          <p:cNvPr id="322" name="Google Shape;322;p23"/>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pic>
        <p:nvPicPr>
          <p:cNvPr id="327" name="Google Shape;327;p24" title="grafik prioritas-01.png"/>
          <p:cNvPicPr preferRelativeResize="0"/>
          <p:nvPr/>
        </p:nvPicPr>
        <p:blipFill rotWithShape="1">
          <a:blip r:embed="rId3">
            <a:alphaModFix/>
          </a:blip>
          <a:srcRect b="14495" l="0" r="48846" t="13281"/>
          <a:stretch/>
        </p:blipFill>
        <p:spPr>
          <a:xfrm>
            <a:off x="228600" y="2495550"/>
            <a:ext cx="3238313" cy="2571751"/>
          </a:xfrm>
          <a:prstGeom prst="rect">
            <a:avLst/>
          </a:prstGeom>
          <a:noFill/>
          <a:ln>
            <a:noFill/>
          </a:ln>
        </p:spPr>
      </p:pic>
      <p:pic>
        <p:nvPicPr>
          <p:cNvPr id="328" name="Google Shape;328;p24" title="Artboard-01.png"/>
          <p:cNvPicPr preferRelativeResize="0"/>
          <p:nvPr/>
        </p:nvPicPr>
        <p:blipFill rotWithShape="1">
          <a:blip r:embed="rId4">
            <a:alphaModFix/>
          </a:blip>
          <a:srcRect b="179" l="0" r="0" t="169"/>
          <a:stretch/>
        </p:blipFill>
        <p:spPr>
          <a:xfrm>
            <a:off x="3145525" y="3064034"/>
            <a:ext cx="2845102" cy="2003267"/>
          </a:xfrm>
          <a:prstGeom prst="rect">
            <a:avLst/>
          </a:prstGeom>
          <a:noFill/>
          <a:ln>
            <a:noFill/>
          </a:ln>
        </p:spPr>
      </p:pic>
      <p:pic>
        <p:nvPicPr>
          <p:cNvPr id="329" name="Google Shape;329;p24" title="nilai tanah dan enterprise-01.png"/>
          <p:cNvPicPr preferRelativeResize="0"/>
          <p:nvPr/>
        </p:nvPicPr>
        <p:blipFill rotWithShape="1">
          <a:blip r:embed="rId5">
            <a:alphaModFix/>
          </a:blip>
          <a:srcRect b="179" l="0" r="0" t="169"/>
          <a:stretch/>
        </p:blipFill>
        <p:spPr>
          <a:xfrm>
            <a:off x="6070300" y="703954"/>
            <a:ext cx="2845102" cy="2003270"/>
          </a:xfrm>
          <a:prstGeom prst="rect">
            <a:avLst/>
          </a:prstGeom>
          <a:noFill/>
          <a:ln>
            <a:noFill/>
          </a:ln>
        </p:spPr>
      </p:pic>
      <p:pic>
        <p:nvPicPr>
          <p:cNvPr id="330" name="Google Shape;330;p24" title="file_230731123736.png"/>
          <p:cNvPicPr preferRelativeResize="0"/>
          <p:nvPr/>
        </p:nvPicPr>
        <p:blipFill>
          <a:blip r:embed="rId6">
            <a:alphaModFix/>
          </a:blip>
          <a:stretch>
            <a:fillRect/>
          </a:stretch>
        </p:blipFill>
        <p:spPr>
          <a:xfrm rot="-3">
            <a:off x="6070301" y="2955228"/>
            <a:ext cx="2845087" cy="2112073"/>
          </a:xfrm>
          <a:prstGeom prst="rect">
            <a:avLst/>
          </a:prstGeom>
          <a:noFill/>
          <a:ln>
            <a:noFill/>
          </a:ln>
        </p:spPr>
      </p:pic>
      <p:pic>
        <p:nvPicPr>
          <p:cNvPr id="331" name="Google Shape;331;p24" title="qaaa.png"/>
          <p:cNvPicPr preferRelativeResize="0"/>
          <p:nvPr/>
        </p:nvPicPr>
        <p:blipFill>
          <a:blip r:embed="rId7">
            <a:alphaModFix/>
          </a:blip>
          <a:stretch>
            <a:fillRect/>
          </a:stretch>
        </p:blipFill>
        <p:spPr>
          <a:xfrm rot="8">
            <a:off x="228600" y="438684"/>
            <a:ext cx="2845100" cy="2116139"/>
          </a:xfrm>
          <a:prstGeom prst="rect">
            <a:avLst/>
          </a:prstGeom>
          <a:noFill/>
          <a:ln>
            <a:noFill/>
          </a:ln>
        </p:spPr>
      </p:pic>
      <p:sp>
        <p:nvSpPr>
          <p:cNvPr id="332" name="Google Shape;332;p24"/>
          <p:cNvSpPr txBox="1"/>
          <p:nvPr/>
        </p:nvSpPr>
        <p:spPr>
          <a:xfrm>
            <a:off x="2373151" y="108625"/>
            <a:ext cx="4397700" cy="2787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 sz="1811">
                <a:solidFill>
                  <a:srgbClr val="1211CA"/>
                </a:solidFill>
                <a:latin typeface="Montserrat Black"/>
                <a:ea typeface="Montserrat Black"/>
                <a:cs typeface="Montserrat Black"/>
                <a:sym typeface="Montserrat Black"/>
              </a:rPr>
              <a:t>RECLAIMING COASTAL RESILIENCE</a:t>
            </a:r>
            <a:endParaRPr sz="1811"/>
          </a:p>
        </p:txBody>
      </p:sp>
      <p:sp>
        <p:nvSpPr>
          <p:cNvPr id="333" name="Google Shape;333;p24"/>
          <p:cNvSpPr txBox="1"/>
          <p:nvPr/>
        </p:nvSpPr>
        <p:spPr>
          <a:xfrm>
            <a:off x="2368650" y="381000"/>
            <a:ext cx="4254300" cy="27870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lang="en" sz="1811">
                <a:solidFill>
                  <a:srgbClr val="F9B314"/>
                </a:solidFill>
                <a:latin typeface="Montserrat Black"/>
                <a:ea typeface="Montserrat Black"/>
                <a:cs typeface="Montserrat Black"/>
                <a:sym typeface="Montserrat Black"/>
              </a:rPr>
              <a:t>THROUGH COLLECTIVE PLANNING</a:t>
            </a:r>
            <a:endParaRPr sz="1811"/>
          </a:p>
        </p:txBody>
      </p:sp>
      <p:pic>
        <p:nvPicPr>
          <p:cNvPr id="334" name="Google Shape;334;p24" title="inundation after tanggul.jpeg"/>
          <p:cNvPicPr preferRelativeResize="0"/>
          <p:nvPr/>
        </p:nvPicPr>
        <p:blipFill rotWithShape="1">
          <a:blip r:embed="rId8">
            <a:alphaModFix/>
          </a:blip>
          <a:srcRect b="0" l="0" r="6138" t="0"/>
          <a:stretch/>
        </p:blipFill>
        <p:spPr>
          <a:xfrm>
            <a:off x="3242312" y="666025"/>
            <a:ext cx="2659374" cy="2003275"/>
          </a:xfrm>
          <a:prstGeom prst="rect">
            <a:avLst/>
          </a:prstGeom>
          <a:noFill/>
          <a:ln>
            <a:noFill/>
          </a:ln>
        </p:spPr>
      </p:pic>
      <p:sp>
        <p:nvSpPr>
          <p:cNvPr id="335" name="Google Shape;33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1000"/>
              <a:t>‹#›</a:t>
            </a:fld>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9" name="Shape 339"/>
        <p:cNvGrpSpPr/>
        <p:nvPr/>
      </p:nvGrpSpPr>
      <p:grpSpPr>
        <a:xfrm>
          <a:off x="0" y="0"/>
          <a:ext cx="0" cy="0"/>
          <a:chOff x="0" y="0"/>
          <a:chExt cx="0" cy="0"/>
        </a:xfrm>
      </p:grpSpPr>
      <p:sp>
        <p:nvSpPr>
          <p:cNvPr id="340" name="Google Shape;340;p25"/>
          <p:cNvSpPr txBox="1"/>
          <p:nvPr>
            <p:ph idx="1" type="body"/>
          </p:nvPr>
        </p:nvSpPr>
        <p:spPr>
          <a:xfrm>
            <a:off x="4801625" y="780275"/>
            <a:ext cx="4197300" cy="15936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0"/>
              </a:spcBef>
              <a:spcAft>
                <a:spcPts val="0"/>
              </a:spcAft>
              <a:buNone/>
            </a:pPr>
            <a:r>
              <a:rPr lang="en" sz="1000"/>
              <a:t>Kampung Resilience Project List akan dibiayai</a:t>
            </a:r>
            <a:r>
              <a:rPr lang="en" sz="1000"/>
              <a:t> dgn skema </a:t>
            </a:r>
            <a:r>
              <a:rPr lang="en" sz="1000"/>
              <a:t>in-kind contribution </a:t>
            </a:r>
            <a:r>
              <a:rPr lang="en" sz="1000"/>
              <a:t>(development-based) dari LBF</a:t>
            </a:r>
            <a:endParaRPr sz="1000"/>
          </a:p>
          <a:p>
            <a:pPr indent="0" lvl="0" marL="0" rtl="0" algn="l">
              <a:lnSpc>
                <a:spcPct val="95000"/>
              </a:lnSpc>
              <a:spcBef>
                <a:spcPts val="1200"/>
              </a:spcBef>
              <a:spcAft>
                <a:spcPts val="0"/>
              </a:spcAft>
              <a:buNone/>
            </a:pPr>
            <a:r>
              <a:rPr lang="en" sz="1000"/>
              <a:t>Jelasin ada insentif pembebasan pajak inreturn to Value Capture</a:t>
            </a:r>
            <a:endParaRPr sz="1000"/>
          </a:p>
          <a:p>
            <a:pPr indent="0" lvl="0" marL="0" rtl="0" algn="l">
              <a:lnSpc>
                <a:spcPct val="100000"/>
              </a:lnSpc>
              <a:spcBef>
                <a:spcPts val="1200"/>
              </a:spcBef>
              <a:spcAft>
                <a:spcPts val="0"/>
              </a:spcAft>
              <a:buClr>
                <a:schemeClr val="dk1"/>
              </a:buClr>
              <a:buSzPts val="1100"/>
              <a:buFont typeface="Arial"/>
              <a:buNone/>
            </a:pPr>
            <a:r>
              <a:rPr lang="en" sz="1000"/>
              <a:t>Apa justifikasi Kampung resilience project list ini?</a:t>
            </a:r>
            <a:endParaRPr sz="1000"/>
          </a:p>
          <a:p>
            <a:pPr indent="0" lvl="0" marL="0" rtl="0" algn="l">
              <a:lnSpc>
                <a:spcPct val="100000"/>
              </a:lnSpc>
              <a:spcBef>
                <a:spcPts val="0"/>
              </a:spcBef>
              <a:spcAft>
                <a:spcPts val="0"/>
              </a:spcAft>
              <a:buClr>
                <a:schemeClr val="dk1"/>
              </a:buClr>
              <a:buSzPts val="1100"/>
              <a:buFont typeface="Arial"/>
              <a:buNone/>
            </a:pPr>
            <a:r>
              <a:rPr lang="en" sz="1000"/>
              <a:t>Dengan adanya complementary measures ini, maka biaya kerusakan aset jadi nol/minim</a:t>
            </a:r>
            <a:endParaRPr sz="1000"/>
          </a:p>
          <a:p>
            <a:pPr indent="0" lvl="0" marL="0" rtl="0" algn="l">
              <a:lnSpc>
                <a:spcPct val="100000"/>
              </a:lnSpc>
              <a:spcBef>
                <a:spcPts val="0"/>
              </a:spcBef>
              <a:spcAft>
                <a:spcPts val="0"/>
              </a:spcAft>
              <a:buClr>
                <a:schemeClr val="dk1"/>
              </a:buClr>
              <a:buSzPts val="1100"/>
              <a:buFont typeface="Arial"/>
              <a:buNone/>
            </a:pPr>
            <a:r>
              <a:rPr lang="en" sz="1000"/>
              <a:t>Usaha lebih lancar, jadi ada potensi kenaikan pajak karena profit meningkat</a:t>
            </a:r>
            <a:endParaRPr sz="1000"/>
          </a:p>
        </p:txBody>
      </p:sp>
      <p:pic>
        <p:nvPicPr>
          <p:cNvPr id="341" name="Google Shape;341;p25"/>
          <p:cNvPicPr preferRelativeResize="0"/>
          <p:nvPr/>
        </p:nvPicPr>
        <p:blipFill>
          <a:blip r:embed="rId3">
            <a:alphaModFix/>
          </a:blip>
          <a:stretch>
            <a:fillRect/>
          </a:stretch>
        </p:blipFill>
        <p:spPr>
          <a:xfrm>
            <a:off x="210125" y="661263"/>
            <a:ext cx="4515209" cy="3820975"/>
          </a:xfrm>
          <a:prstGeom prst="rect">
            <a:avLst/>
          </a:prstGeom>
          <a:noFill/>
          <a:ln>
            <a:noFill/>
          </a:ln>
        </p:spPr>
      </p:pic>
      <p:sp>
        <p:nvSpPr>
          <p:cNvPr id="342" name="Google Shape;342;p25"/>
          <p:cNvSpPr txBox="1"/>
          <p:nvPr/>
        </p:nvSpPr>
        <p:spPr>
          <a:xfrm>
            <a:off x="210125" y="175525"/>
            <a:ext cx="93495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Reclaiming Resilience with</a:t>
            </a:r>
            <a:r>
              <a:rPr b="1" lang="en" sz="2400">
                <a:solidFill>
                  <a:srgbClr val="1211CA"/>
                </a:solidFill>
                <a:latin typeface="Montserrat Black"/>
                <a:ea typeface="Montserrat Black"/>
                <a:cs typeface="Montserrat Black"/>
                <a:sym typeface="Montserrat Black"/>
              </a:rPr>
              <a:t> Land Based Financing</a:t>
            </a:r>
            <a:endParaRPr sz="2400">
              <a:solidFill>
                <a:srgbClr val="1211CA"/>
              </a:solidFill>
            </a:endParaRPr>
          </a:p>
        </p:txBody>
      </p:sp>
      <p:grpSp>
        <p:nvGrpSpPr>
          <p:cNvPr id="343" name="Google Shape;343;p25"/>
          <p:cNvGrpSpPr/>
          <p:nvPr/>
        </p:nvGrpSpPr>
        <p:grpSpPr>
          <a:xfrm>
            <a:off x="5725324" y="2631537"/>
            <a:ext cx="3418772" cy="2481074"/>
            <a:chOff x="66853" y="522622"/>
            <a:chExt cx="6322864" cy="4588633"/>
          </a:xfrm>
        </p:grpSpPr>
        <p:grpSp>
          <p:nvGrpSpPr>
            <p:cNvPr id="344" name="Google Shape;344;p25"/>
            <p:cNvGrpSpPr/>
            <p:nvPr/>
          </p:nvGrpSpPr>
          <p:grpSpPr>
            <a:xfrm>
              <a:off x="2569196" y="522622"/>
              <a:ext cx="3820521" cy="2316453"/>
              <a:chOff x="10171800" y="88953"/>
              <a:chExt cx="2461200" cy="1492272"/>
            </a:xfrm>
          </p:grpSpPr>
          <p:grpSp>
            <p:nvGrpSpPr>
              <p:cNvPr id="345" name="Google Shape;345;p25"/>
              <p:cNvGrpSpPr/>
              <p:nvPr/>
            </p:nvGrpSpPr>
            <p:grpSpPr>
              <a:xfrm>
                <a:off x="10171800" y="88953"/>
                <a:ext cx="2461200" cy="1492272"/>
                <a:chOff x="9285325" y="88953"/>
                <a:chExt cx="2461200" cy="1492272"/>
              </a:xfrm>
            </p:grpSpPr>
            <p:sp>
              <p:nvSpPr>
                <p:cNvPr id="346" name="Google Shape;346;p25"/>
                <p:cNvSpPr/>
                <p:nvPr/>
              </p:nvSpPr>
              <p:spPr>
                <a:xfrm rot="10800000">
                  <a:off x="9604525" y="175425"/>
                  <a:ext cx="1822800" cy="1405800"/>
                </a:xfrm>
                <a:prstGeom prst="triangle">
                  <a:avLst>
                    <a:gd fmla="val 50000" name="adj"/>
                  </a:avLst>
                </a:prstGeom>
                <a:solidFill>
                  <a:srgbClr val="F9B314"/>
                </a:solidFill>
                <a:ln>
                  <a:noFill/>
                </a:ln>
              </p:spPr>
              <p:txBody>
                <a:bodyPr anchorCtr="0" anchor="ctr" bIns="76725" lIns="76725" spcFirstLastPara="1" rIns="76725" wrap="square" tIns="76725">
                  <a:noAutofit/>
                </a:bodyPr>
                <a:lstStyle/>
                <a:p>
                  <a:pPr indent="0" lvl="0" marL="0" rtl="0" algn="ctr">
                    <a:spcBef>
                      <a:spcPts val="0"/>
                    </a:spcBef>
                    <a:spcAft>
                      <a:spcPts val="0"/>
                    </a:spcAft>
                    <a:buNone/>
                  </a:pPr>
                  <a:r>
                    <a:t/>
                  </a:r>
                  <a:endParaRPr sz="1175"/>
                </a:p>
              </p:txBody>
            </p:sp>
            <p:sp>
              <p:nvSpPr>
                <p:cNvPr id="347" name="Google Shape;347;p25"/>
                <p:cNvSpPr txBox="1"/>
                <p:nvPr/>
              </p:nvSpPr>
              <p:spPr>
                <a:xfrm>
                  <a:off x="9285325" y="88953"/>
                  <a:ext cx="2461200" cy="3309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797">
                      <a:solidFill>
                        <a:schemeClr val="lt1"/>
                      </a:solidFill>
                      <a:latin typeface="Montserrat"/>
                      <a:ea typeface="Montserrat"/>
                      <a:cs typeface="Montserrat"/>
                      <a:sym typeface="Montserrat"/>
                    </a:rPr>
                    <a:t>LAND-BASED FINANCING</a:t>
                  </a:r>
                  <a:endParaRPr b="1" sz="797">
                    <a:solidFill>
                      <a:schemeClr val="lt1"/>
                    </a:solidFill>
                    <a:latin typeface="Montserrat"/>
                    <a:ea typeface="Montserrat"/>
                    <a:cs typeface="Montserrat"/>
                    <a:sym typeface="Montserrat"/>
                  </a:endParaRPr>
                </a:p>
              </p:txBody>
            </p:sp>
          </p:grpSp>
          <p:sp>
            <p:nvSpPr>
              <p:cNvPr id="348" name="Google Shape;348;p25"/>
              <p:cNvSpPr txBox="1"/>
              <p:nvPr/>
            </p:nvSpPr>
            <p:spPr>
              <a:xfrm>
                <a:off x="11011050" y="911650"/>
                <a:ext cx="782700" cy="4641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Project List</a:t>
                </a:r>
                <a:br>
                  <a:rPr b="1" lang="en" sz="461">
                    <a:solidFill>
                      <a:schemeClr val="lt1"/>
                    </a:solidFill>
                    <a:latin typeface="Montserrat"/>
                    <a:ea typeface="Montserrat"/>
                    <a:cs typeface="Montserrat"/>
                    <a:sym typeface="Montserrat"/>
                  </a:rPr>
                </a:br>
                <a:r>
                  <a:rPr b="1" lang="en" sz="461">
                    <a:solidFill>
                      <a:schemeClr val="lt1"/>
                    </a:solidFill>
                    <a:latin typeface="Montserrat"/>
                    <a:ea typeface="Montserrat"/>
                    <a:cs typeface="Montserrat"/>
                    <a:sym typeface="Montserrat"/>
                  </a:rPr>
                  <a:t>(For Fund Allocation)</a:t>
                </a:r>
                <a:endParaRPr b="1" sz="461">
                  <a:solidFill>
                    <a:schemeClr val="lt1"/>
                  </a:solidFill>
                  <a:latin typeface="Montserrat"/>
                  <a:ea typeface="Montserrat"/>
                  <a:cs typeface="Montserrat"/>
                  <a:sym typeface="Montserrat"/>
                </a:endParaRPr>
              </a:p>
            </p:txBody>
          </p:sp>
          <p:sp>
            <p:nvSpPr>
              <p:cNvPr id="349" name="Google Shape;349;p25"/>
              <p:cNvSpPr txBox="1"/>
              <p:nvPr/>
            </p:nvSpPr>
            <p:spPr>
              <a:xfrm>
                <a:off x="10670850" y="626965"/>
                <a:ext cx="1463100" cy="2694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Value Capture Instruments</a:t>
                </a:r>
                <a:endParaRPr b="1" sz="461">
                  <a:solidFill>
                    <a:schemeClr val="lt1"/>
                  </a:solidFill>
                  <a:latin typeface="Montserrat"/>
                  <a:ea typeface="Montserrat"/>
                  <a:cs typeface="Montserrat"/>
                  <a:sym typeface="Montserrat"/>
                </a:endParaRPr>
              </a:p>
            </p:txBody>
          </p:sp>
          <p:sp>
            <p:nvSpPr>
              <p:cNvPr id="350" name="Google Shape;350;p25"/>
              <p:cNvSpPr txBox="1"/>
              <p:nvPr/>
            </p:nvSpPr>
            <p:spPr>
              <a:xfrm>
                <a:off x="10444575" y="245100"/>
                <a:ext cx="1919100" cy="3666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Value Creation through policy &amp; spatial planning</a:t>
                </a:r>
                <a:endParaRPr b="1" sz="461">
                  <a:solidFill>
                    <a:schemeClr val="lt1"/>
                  </a:solidFill>
                  <a:latin typeface="Montserrat"/>
                  <a:ea typeface="Montserrat"/>
                  <a:cs typeface="Montserrat"/>
                  <a:sym typeface="Montserrat"/>
                </a:endParaRPr>
              </a:p>
            </p:txBody>
          </p:sp>
          <p:cxnSp>
            <p:nvCxnSpPr>
              <p:cNvPr id="351" name="Google Shape;351;p25"/>
              <p:cNvCxnSpPr/>
              <p:nvPr/>
            </p:nvCxnSpPr>
            <p:spPr>
              <a:xfrm>
                <a:off x="11402400" y="530150"/>
                <a:ext cx="0" cy="188100"/>
              </a:xfrm>
              <a:prstGeom prst="straightConnector1">
                <a:avLst/>
              </a:prstGeom>
              <a:noFill/>
              <a:ln cap="flat" cmpd="sng" w="8000">
                <a:solidFill>
                  <a:schemeClr val="lt1"/>
                </a:solidFill>
                <a:prstDash val="solid"/>
                <a:round/>
                <a:headEnd len="med" w="med" type="none"/>
                <a:tailEnd len="med" w="med" type="triangle"/>
              </a:ln>
            </p:spPr>
          </p:cxnSp>
          <p:cxnSp>
            <p:nvCxnSpPr>
              <p:cNvPr id="352" name="Google Shape;352;p25"/>
              <p:cNvCxnSpPr/>
              <p:nvPr/>
            </p:nvCxnSpPr>
            <p:spPr>
              <a:xfrm>
                <a:off x="11402400" y="807475"/>
                <a:ext cx="0" cy="188100"/>
              </a:xfrm>
              <a:prstGeom prst="straightConnector1">
                <a:avLst/>
              </a:prstGeom>
              <a:noFill/>
              <a:ln cap="flat" cmpd="sng" w="8000">
                <a:solidFill>
                  <a:schemeClr val="lt1"/>
                </a:solidFill>
                <a:prstDash val="solid"/>
                <a:round/>
                <a:headEnd len="med" w="med" type="none"/>
                <a:tailEnd len="med" w="med" type="triangle"/>
              </a:ln>
            </p:spPr>
          </p:cxnSp>
        </p:grpSp>
        <p:grpSp>
          <p:nvGrpSpPr>
            <p:cNvPr id="353" name="Google Shape;353;p25"/>
            <p:cNvGrpSpPr/>
            <p:nvPr/>
          </p:nvGrpSpPr>
          <p:grpSpPr>
            <a:xfrm>
              <a:off x="66853" y="2955109"/>
              <a:ext cx="3820521" cy="2156145"/>
              <a:chOff x="8361125" y="1655975"/>
              <a:chExt cx="2461200" cy="1389000"/>
            </a:xfrm>
          </p:grpSpPr>
          <p:sp>
            <p:nvSpPr>
              <p:cNvPr id="354" name="Google Shape;354;p25"/>
              <p:cNvSpPr/>
              <p:nvPr/>
            </p:nvSpPr>
            <p:spPr>
              <a:xfrm>
                <a:off x="8680325" y="1655975"/>
                <a:ext cx="1822800" cy="1325400"/>
              </a:xfrm>
              <a:prstGeom prst="triangle">
                <a:avLst>
                  <a:gd fmla="val 50000" name="adj"/>
                </a:avLst>
              </a:prstGeom>
              <a:solidFill>
                <a:srgbClr val="1211CA"/>
              </a:solidFill>
              <a:ln>
                <a:noFill/>
              </a:ln>
            </p:spPr>
            <p:txBody>
              <a:bodyPr anchorCtr="0" anchor="ctr" bIns="76725" lIns="76725" spcFirstLastPara="1" rIns="76725" wrap="square" tIns="76725">
                <a:noAutofit/>
              </a:bodyPr>
              <a:lstStyle/>
              <a:p>
                <a:pPr indent="0" lvl="0" marL="0" rtl="0" algn="ctr">
                  <a:spcBef>
                    <a:spcPts val="0"/>
                  </a:spcBef>
                  <a:spcAft>
                    <a:spcPts val="0"/>
                  </a:spcAft>
                  <a:buNone/>
                </a:pPr>
                <a:r>
                  <a:t/>
                </a:r>
                <a:endParaRPr sz="1175"/>
              </a:p>
            </p:txBody>
          </p:sp>
          <p:sp>
            <p:nvSpPr>
              <p:cNvPr id="355" name="Google Shape;355;p25"/>
              <p:cNvSpPr txBox="1"/>
              <p:nvPr/>
            </p:nvSpPr>
            <p:spPr>
              <a:xfrm>
                <a:off x="8361125" y="2734775"/>
                <a:ext cx="2461200" cy="3102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684">
                    <a:solidFill>
                      <a:schemeClr val="lt1"/>
                    </a:solidFill>
                    <a:latin typeface="Montserrat"/>
                    <a:ea typeface="Montserrat"/>
                    <a:cs typeface="Montserrat"/>
                    <a:sym typeface="Montserrat"/>
                  </a:rPr>
                  <a:t>KAMPUNG COMMUNITY PLAN</a:t>
                </a:r>
                <a:endParaRPr b="1" sz="684">
                  <a:solidFill>
                    <a:schemeClr val="lt1"/>
                  </a:solidFill>
                  <a:latin typeface="Montserrat"/>
                  <a:ea typeface="Montserrat"/>
                  <a:cs typeface="Montserrat"/>
                  <a:sym typeface="Montserrat"/>
                </a:endParaRPr>
              </a:p>
            </p:txBody>
          </p:sp>
          <p:sp>
            <p:nvSpPr>
              <p:cNvPr id="356" name="Google Shape;356;p25"/>
              <p:cNvSpPr txBox="1"/>
              <p:nvPr/>
            </p:nvSpPr>
            <p:spPr>
              <a:xfrm>
                <a:off x="8361125" y="1838126"/>
                <a:ext cx="2461200" cy="3666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Project List</a:t>
                </a:r>
                <a:br>
                  <a:rPr b="1" lang="en" sz="461">
                    <a:solidFill>
                      <a:schemeClr val="lt1"/>
                    </a:solidFill>
                    <a:latin typeface="Montserrat"/>
                    <a:ea typeface="Montserrat"/>
                    <a:cs typeface="Montserrat"/>
                    <a:sym typeface="Montserrat"/>
                  </a:rPr>
                </a:br>
                <a:r>
                  <a:rPr b="1" lang="en" sz="461">
                    <a:solidFill>
                      <a:schemeClr val="lt1"/>
                    </a:solidFill>
                    <a:latin typeface="Montserrat"/>
                    <a:ea typeface="Montserrat"/>
                    <a:cs typeface="Montserrat"/>
                    <a:sym typeface="Montserrat"/>
                  </a:rPr>
                  <a:t>(Need Funding)</a:t>
                </a:r>
                <a:endParaRPr b="1" sz="461">
                  <a:solidFill>
                    <a:schemeClr val="lt1"/>
                  </a:solidFill>
                  <a:latin typeface="Montserrat"/>
                  <a:ea typeface="Montserrat"/>
                  <a:cs typeface="Montserrat"/>
                  <a:sym typeface="Montserrat"/>
                </a:endParaRPr>
              </a:p>
            </p:txBody>
          </p:sp>
          <p:sp>
            <p:nvSpPr>
              <p:cNvPr id="357" name="Google Shape;357;p25"/>
              <p:cNvSpPr txBox="1"/>
              <p:nvPr/>
            </p:nvSpPr>
            <p:spPr>
              <a:xfrm>
                <a:off x="8361125" y="2536989"/>
                <a:ext cx="2461200" cy="3666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Local vulnerability &amp; </a:t>
                </a:r>
                <a:br>
                  <a:rPr b="1" lang="en" sz="461">
                    <a:solidFill>
                      <a:schemeClr val="lt1"/>
                    </a:solidFill>
                    <a:latin typeface="Montserrat"/>
                    <a:ea typeface="Montserrat"/>
                    <a:cs typeface="Montserrat"/>
                    <a:sym typeface="Montserrat"/>
                  </a:rPr>
                </a:br>
                <a:r>
                  <a:rPr b="1" lang="en" sz="461">
                    <a:solidFill>
                      <a:schemeClr val="lt1"/>
                    </a:solidFill>
                    <a:latin typeface="Montserrat"/>
                    <a:ea typeface="Montserrat"/>
                    <a:cs typeface="Montserrat"/>
                    <a:sym typeface="Montserrat"/>
                  </a:rPr>
                  <a:t>Community priorities</a:t>
                </a:r>
                <a:endParaRPr b="1" sz="461">
                  <a:solidFill>
                    <a:schemeClr val="lt1"/>
                  </a:solidFill>
                  <a:latin typeface="Montserrat"/>
                  <a:ea typeface="Montserrat"/>
                  <a:cs typeface="Montserrat"/>
                  <a:sym typeface="Montserrat"/>
                </a:endParaRPr>
              </a:p>
            </p:txBody>
          </p:sp>
          <p:cxnSp>
            <p:nvCxnSpPr>
              <p:cNvPr id="358" name="Google Shape;358;p25"/>
              <p:cNvCxnSpPr/>
              <p:nvPr/>
            </p:nvCxnSpPr>
            <p:spPr>
              <a:xfrm rot="10800000">
                <a:off x="9591725" y="2461639"/>
                <a:ext cx="0" cy="168900"/>
              </a:xfrm>
              <a:prstGeom prst="straightConnector1">
                <a:avLst/>
              </a:prstGeom>
              <a:noFill/>
              <a:ln cap="flat" cmpd="sng" w="8000">
                <a:solidFill>
                  <a:schemeClr val="lt1"/>
                </a:solidFill>
                <a:prstDash val="solid"/>
                <a:round/>
                <a:headEnd len="med" w="med" type="none"/>
                <a:tailEnd len="med" w="med" type="triangle"/>
              </a:ln>
            </p:spPr>
          </p:cxnSp>
          <p:sp>
            <p:nvSpPr>
              <p:cNvPr id="359" name="Google Shape;359;p25"/>
              <p:cNvSpPr txBox="1"/>
              <p:nvPr/>
            </p:nvSpPr>
            <p:spPr>
              <a:xfrm>
                <a:off x="8361125" y="2170401"/>
                <a:ext cx="2461200" cy="366600"/>
              </a:xfrm>
              <a:prstGeom prst="rect">
                <a:avLst/>
              </a:prstGeom>
              <a:noFill/>
              <a:ln>
                <a:noFill/>
              </a:ln>
            </p:spPr>
            <p:txBody>
              <a:bodyPr anchorCtr="0" anchor="t" bIns="76725" lIns="76725" spcFirstLastPara="1" rIns="76725" wrap="square" tIns="76725">
                <a:spAutoFit/>
              </a:bodyPr>
              <a:lstStyle/>
              <a:p>
                <a:pPr indent="0" lvl="0" marL="0" rtl="0" algn="ctr">
                  <a:lnSpc>
                    <a:spcPct val="115000"/>
                  </a:lnSpc>
                  <a:spcBef>
                    <a:spcPts val="0"/>
                  </a:spcBef>
                  <a:spcAft>
                    <a:spcPts val="1007"/>
                  </a:spcAft>
                  <a:buNone/>
                </a:pPr>
                <a:r>
                  <a:rPr b="1" lang="en" sz="461">
                    <a:solidFill>
                      <a:schemeClr val="lt1"/>
                    </a:solidFill>
                    <a:latin typeface="Montserrat"/>
                    <a:ea typeface="Montserrat"/>
                    <a:cs typeface="Montserrat"/>
                    <a:sym typeface="Montserrat"/>
                  </a:rPr>
                  <a:t>Collective action &amp; </a:t>
                </a:r>
                <a:br>
                  <a:rPr b="1" lang="en" sz="461">
                    <a:solidFill>
                      <a:schemeClr val="lt1"/>
                    </a:solidFill>
                    <a:latin typeface="Montserrat"/>
                    <a:ea typeface="Montserrat"/>
                    <a:cs typeface="Montserrat"/>
                    <a:sym typeface="Montserrat"/>
                  </a:rPr>
                </a:br>
                <a:r>
                  <a:rPr b="1" lang="en" sz="461">
                    <a:solidFill>
                      <a:schemeClr val="lt1"/>
                    </a:solidFill>
                    <a:latin typeface="Montserrat"/>
                    <a:ea typeface="Montserrat"/>
                    <a:cs typeface="Montserrat"/>
                    <a:sym typeface="Montserrat"/>
                  </a:rPr>
                  <a:t>Knowledge sharing</a:t>
                </a:r>
                <a:endParaRPr b="1" sz="461">
                  <a:solidFill>
                    <a:schemeClr val="lt1"/>
                  </a:solidFill>
                  <a:latin typeface="Montserrat"/>
                  <a:ea typeface="Montserrat"/>
                  <a:cs typeface="Montserrat"/>
                  <a:sym typeface="Montserrat"/>
                </a:endParaRPr>
              </a:p>
            </p:txBody>
          </p:sp>
          <p:cxnSp>
            <p:nvCxnSpPr>
              <p:cNvPr id="360" name="Google Shape;360;p25"/>
              <p:cNvCxnSpPr/>
              <p:nvPr/>
            </p:nvCxnSpPr>
            <p:spPr>
              <a:xfrm rot="10800000">
                <a:off x="9591725" y="2106139"/>
                <a:ext cx="0" cy="168900"/>
              </a:xfrm>
              <a:prstGeom prst="straightConnector1">
                <a:avLst/>
              </a:prstGeom>
              <a:noFill/>
              <a:ln cap="flat" cmpd="sng" w="8000">
                <a:solidFill>
                  <a:schemeClr val="lt1"/>
                </a:solidFill>
                <a:prstDash val="solid"/>
                <a:round/>
                <a:headEnd len="med" w="med" type="none"/>
                <a:tailEnd len="med" w="med" type="triangle"/>
              </a:ln>
            </p:spPr>
          </p:cxnSp>
        </p:grpSp>
        <p:sp>
          <p:nvSpPr>
            <p:cNvPr id="361" name="Google Shape;361;p25"/>
            <p:cNvSpPr/>
            <p:nvPr/>
          </p:nvSpPr>
          <p:spPr>
            <a:xfrm>
              <a:off x="1084125" y="1799700"/>
              <a:ext cx="4257600" cy="2038200"/>
            </a:xfrm>
            <a:prstGeom prst="roundRect">
              <a:avLst>
                <a:gd fmla="val 50000" name="adj"/>
              </a:avLst>
            </a:prstGeom>
            <a:noFill/>
            <a:ln cap="flat" cmpd="sng" w="23975">
              <a:solidFill>
                <a:srgbClr val="B7B7B7"/>
              </a:solidFill>
              <a:prstDash val="solid"/>
              <a:round/>
              <a:headEnd len="sm" w="sm" type="none"/>
              <a:tailEnd len="sm" w="sm" type="none"/>
            </a:ln>
          </p:spPr>
          <p:txBody>
            <a:bodyPr anchorCtr="0" anchor="ctr" bIns="76725" lIns="76725" spcFirstLastPara="1" rIns="76725" wrap="square" tIns="76725">
              <a:noAutofit/>
            </a:bodyPr>
            <a:lstStyle/>
            <a:p>
              <a:pPr indent="0" lvl="0" marL="0" rtl="0" algn="ctr">
                <a:spcBef>
                  <a:spcPts val="0"/>
                </a:spcBef>
                <a:spcAft>
                  <a:spcPts val="0"/>
                </a:spcAft>
                <a:buNone/>
              </a:pPr>
              <a:r>
                <a:t/>
              </a:r>
              <a:endParaRPr sz="1175"/>
            </a:p>
          </p:txBody>
        </p:sp>
        <p:sp>
          <p:nvSpPr>
            <p:cNvPr id="362" name="Google Shape;362;p25"/>
            <p:cNvSpPr txBox="1"/>
            <p:nvPr/>
          </p:nvSpPr>
          <p:spPr>
            <a:xfrm>
              <a:off x="1084128" y="1953850"/>
              <a:ext cx="2780400" cy="1035900"/>
            </a:xfrm>
            <a:prstGeom prst="rect">
              <a:avLst/>
            </a:prstGeom>
            <a:noFill/>
            <a:ln>
              <a:noFill/>
            </a:ln>
          </p:spPr>
          <p:txBody>
            <a:bodyPr anchorCtr="0" anchor="t" bIns="76725" lIns="76725" spcFirstLastPara="1" rIns="76725" wrap="square" tIns="76725">
              <a:spAutoFit/>
            </a:bodyPr>
            <a:lstStyle/>
            <a:p>
              <a:pPr indent="0" lvl="0" marL="0" rtl="0" algn="r">
                <a:lnSpc>
                  <a:spcPct val="115000"/>
                </a:lnSpc>
                <a:spcBef>
                  <a:spcPts val="0"/>
                </a:spcBef>
                <a:spcAft>
                  <a:spcPts val="1007"/>
                </a:spcAft>
                <a:buNone/>
              </a:pPr>
              <a:r>
                <a:rPr b="1" lang="en" sz="797">
                  <a:solidFill>
                    <a:srgbClr val="1211CA"/>
                  </a:solidFill>
                  <a:latin typeface="Montserrat"/>
                  <a:ea typeface="Montserrat"/>
                  <a:cs typeface="Montserrat"/>
                  <a:sym typeface="Montserrat"/>
                </a:rPr>
                <a:t>COLLECTIVELY RECLAIMING COASTAL RESILIENCE</a:t>
              </a:r>
              <a:endParaRPr b="1" sz="797">
                <a:solidFill>
                  <a:srgbClr val="F9B314"/>
                </a:solidFill>
                <a:latin typeface="Montserrat"/>
                <a:ea typeface="Montserrat"/>
                <a:cs typeface="Montserrat"/>
                <a:sym typeface="Montserrat"/>
              </a:endParaRPr>
            </a:p>
          </p:txBody>
        </p:sp>
        <p:sp>
          <p:nvSpPr>
            <p:cNvPr id="363" name="Google Shape;363;p25"/>
            <p:cNvSpPr txBox="1"/>
            <p:nvPr/>
          </p:nvSpPr>
          <p:spPr>
            <a:xfrm>
              <a:off x="2458725" y="2843500"/>
              <a:ext cx="3000000" cy="672600"/>
            </a:xfrm>
            <a:prstGeom prst="rect">
              <a:avLst/>
            </a:prstGeom>
            <a:noFill/>
            <a:ln>
              <a:noFill/>
            </a:ln>
          </p:spPr>
          <p:txBody>
            <a:bodyPr anchorCtr="0" anchor="t" bIns="49425" lIns="49425" spcFirstLastPara="1" rIns="49425" wrap="square" tIns="49425">
              <a:spAutoFit/>
            </a:bodyPr>
            <a:lstStyle/>
            <a:p>
              <a:pPr indent="0" lvl="0" marL="0" rtl="0" algn="l">
                <a:lnSpc>
                  <a:spcPct val="115000"/>
                </a:lnSpc>
                <a:spcBef>
                  <a:spcPts val="0"/>
                </a:spcBef>
                <a:spcAft>
                  <a:spcPts val="1007"/>
                </a:spcAft>
                <a:buNone/>
              </a:pPr>
              <a:r>
                <a:rPr b="1" lang="en" sz="797">
                  <a:solidFill>
                    <a:srgbClr val="F9B314"/>
                  </a:solidFill>
                  <a:latin typeface="Montserrat"/>
                  <a:ea typeface="Montserrat"/>
                  <a:cs typeface="Montserrat"/>
                  <a:sym typeface="Montserrat"/>
                </a:rPr>
                <a:t>THROUGH LAND BASED FINANCING</a:t>
              </a:r>
              <a:endParaRPr b="1" sz="797">
                <a:solidFill>
                  <a:srgbClr val="F9B314"/>
                </a:solidFill>
                <a:latin typeface="Montserrat"/>
                <a:ea typeface="Montserrat"/>
                <a:cs typeface="Montserrat"/>
                <a:sym typeface="Montserrat"/>
              </a:endParaRPr>
            </a:p>
          </p:txBody>
        </p:sp>
      </p:grpSp>
      <p:sp>
        <p:nvSpPr>
          <p:cNvPr id="364" name="Google Shape;364;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8" name="Shape 368"/>
        <p:cNvGrpSpPr/>
        <p:nvPr/>
      </p:nvGrpSpPr>
      <p:grpSpPr>
        <a:xfrm>
          <a:off x="0" y="0"/>
          <a:ext cx="0" cy="0"/>
          <a:chOff x="0" y="0"/>
          <a:chExt cx="0" cy="0"/>
        </a:xfrm>
      </p:grpSpPr>
      <p:sp>
        <p:nvSpPr>
          <p:cNvPr id="369" name="Google Shape;36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Kebutuhan Mapping:  </a:t>
            </a:r>
            <a:endParaRPr/>
          </a:p>
        </p:txBody>
      </p:sp>
      <p:sp>
        <p:nvSpPr>
          <p:cNvPr id="370" name="Google Shape;370;p26"/>
          <p:cNvSpPr txBox="1"/>
          <p:nvPr>
            <p:ph idx="1" type="body"/>
          </p:nvPr>
        </p:nvSpPr>
        <p:spPr>
          <a:xfrm>
            <a:off x="311700" y="1077000"/>
            <a:ext cx="8520600" cy="34164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None/>
            </a:pPr>
            <a:r>
              <a:rPr lang="en"/>
              <a:t>Menjelaskan ambil sampel di kecamatan pademangan, karena salah satu tanggul pantai kritis ada di kecamatan ini.</a:t>
            </a:r>
            <a:endParaRPr/>
          </a:p>
          <a:p>
            <a:pPr indent="0" lvl="0" marL="0" rtl="0" algn="l">
              <a:spcBef>
                <a:spcPts val="1200"/>
              </a:spcBef>
              <a:spcAft>
                <a:spcPts val="0"/>
              </a:spcAft>
              <a:buNone/>
            </a:pPr>
            <a:r>
              <a:rPr lang="en"/>
              <a:t>Bagaimana kita menentukan:</a:t>
            </a:r>
            <a:endParaRPr/>
          </a:p>
          <a:p>
            <a:pPr indent="-308610" lvl="0" marL="457200" rtl="0" algn="l">
              <a:spcBef>
                <a:spcPts val="1200"/>
              </a:spcBef>
              <a:spcAft>
                <a:spcPts val="0"/>
              </a:spcAft>
              <a:buSzPct val="100000"/>
              <a:buAutoNum type="arabicPeriod"/>
            </a:pPr>
            <a:r>
              <a:rPr lang="en"/>
              <a:t>Siapa yang membayar, dan seberapa besar</a:t>
            </a:r>
            <a:endParaRPr/>
          </a:p>
          <a:p>
            <a:pPr indent="-308610" lvl="0" marL="457200" rtl="0" algn="l">
              <a:spcBef>
                <a:spcPts val="0"/>
              </a:spcBef>
              <a:spcAft>
                <a:spcPts val="0"/>
              </a:spcAft>
              <a:buSzPct val="100000"/>
              <a:buChar char="-"/>
            </a:pPr>
            <a:r>
              <a:rPr lang="en"/>
              <a:t>Zona nilai tanah, njop kuning dan merah diintersect sama kampung, yg diluar area kampung jadi target land based financing (winu)</a:t>
            </a:r>
            <a:endParaRPr/>
          </a:p>
          <a:p>
            <a:pPr indent="-308610" lvl="0" marL="457200" rtl="0" algn="l">
              <a:spcBef>
                <a:spcPts val="0"/>
              </a:spcBef>
              <a:spcAft>
                <a:spcPts val="0"/>
              </a:spcAft>
              <a:buSzPct val="100000"/>
              <a:buChar char="-"/>
            </a:pPr>
            <a:r>
              <a:rPr lang="en"/>
              <a:t>Intersect pola ruang</a:t>
            </a:r>
            <a:endParaRPr/>
          </a:p>
          <a:p>
            <a:pPr indent="-308610" lvl="0" marL="457200" rtl="0" algn="l">
              <a:spcBef>
                <a:spcPts val="0"/>
              </a:spcBef>
              <a:spcAft>
                <a:spcPts val="0"/>
              </a:spcAft>
              <a:buSzPct val="100000"/>
              <a:buAutoNum type="arabicPeriod"/>
            </a:pPr>
            <a:r>
              <a:rPr lang="en"/>
              <a:t>Area yang perlu diintervensi oleh project	 resilience</a:t>
            </a:r>
            <a:endParaRPr/>
          </a:p>
          <a:p>
            <a:pPr indent="-308610" lvl="0" marL="457200" rtl="0" algn="l">
              <a:spcBef>
                <a:spcPts val="0"/>
              </a:spcBef>
              <a:spcAft>
                <a:spcPts val="0"/>
              </a:spcAft>
              <a:buSzPct val="100000"/>
              <a:buChar char="-"/>
            </a:pPr>
            <a:r>
              <a:rPr lang="en"/>
              <a:t>RW di area rawan banjir dan land subsidence</a:t>
            </a:r>
            <a:endParaRPr/>
          </a:p>
          <a:p>
            <a:pPr indent="-308610" lvl="0" marL="457200" rtl="0" algn="l">
              <a:spcBef>
                <a:spcPts val="0"/>
              </a:spcBef>
              <a:spcAft>
                <a:spcPts val="0"/>
              </a:spcAft>
              <a:buSzPct val="100000"/>
              <a:buChar char="-"/>
            </a:pPr>
            <a:r>
              <a:rPr lang="en"/>
              <a:t>Potensial area buat RTH dan ekosistem pesisir</a:t>
            </a:r>
            <a:endParaRPr/>
          </a:p>
          <a:p>
            <a:pPr indent="-308610" lvl="0" marL="457200" rtl="0" algn="l">
              <a:spcBef>
                <a:spcPts val="0"/>
              </a:spcBef>
              <a:spcAft>
                <a:spcPts val="0"/>
              </a:spcAft>
              <a:buSzPct val="100000"/>
              <a:buChar char="-"/>
            </a:pPr>
            <a:r>
              <a:t/>
            </a:r>
            <a:endParaRPr/>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sp>
        <p:nvSpPr>
          <p:cNvPr id="371" name="Google Shape;371;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5" name="Shape 375"/>
        <p:cNvGrpSpPr/>
        <p:nvPr/>
      </p:nvGrpSpPr>
      <p:grpSpPr>
        <a:xfrm>
          <a:off x="0" y="0"/>
          <a:ext cx="0" cy="0"/>
          <a:chOff x="0" y="0"/>
          <a:chExt cx="0" cy="0"/>
        </a:xfrm>
      </p:grpSpPr>
      <p:sp>
        <p:nvSpPr>
          <p:cNvPr id="376" name="Google Shape;37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Policy Brief</a:t>
            </a:r>
            <a:endParaRPr/>
          </a:p>
        </p:txBody>
      </p:sp>
      <p:sp>
        <p:nvSpPr>
          <p:cNvPr id="377" name="Google Shape;377;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Intro</a:t>
            </a:r>
            <a:br>
              <a:rPr lang="en"/>
            </a:br>
            <a:r>
              <a:rPr lang="en"/>
              <a:t>Why does it matter</a:t>
            </a:r>
            <a:br>
              <a:rPr lang="en"/>
            </a:br>
            <a:r>
              <a:rPr lang="en"/>
              <a:t>LVC potential and Benefit</a:t>
            </a:r>
            <a:br>
              <a:rPr lang="en"/>
            </a:br>
            <a:r>
              <a:rPr lang="en"/>
              <a:t>Foundational Guidelines</a:t>
            </a:r>
            <a:br>
              <a:rPr lang="en"/>
            </a:br>
            <a:r>
              <a:rPr lang="en"/>
              <a:t>Regulatory Tools</a:t>
            </a:r>
            <a:br>
              <a:rPr lang="en"/>
            </a:br>
            <a:r>
              <a:rPr lang="en"/>
              <a:t>Recommendation</a:t>
            </a:r>
            <a:br>
              <a:rPr lang="en"/>
            </a:br>
            <a:r>
              <a:rPr lang="en"/>
              <a:t>Conclusion</a:t>
            </a:r>
            <a:br>
              <a:rPr lang="en"/>
            </a:br>
            <a:r>
              <a:rPr lang="en"/>
              <a:t>Appendix</a:t>
            </a:r>
            <a:endParaRPr/>
          </a:p>
        </p:txBody>
      </p:sp>
      <p:sp>
        <p:nvSpPr>
          <p:cNvPr id="378" name="Google Shape;378;p27"/>
          <p:cNvSpPr txBox="1"/>
          <p:nvPr/>
        </p:nvSpPr>
        <p:spPr>
          <a:xfrm>
            <a:off x="5892300" y="1559975"/>
            <a:ext cx="3000000" cy="1406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2"/>
                </a:solidFill>
              </a:rPr>
              <a:t>Value Creation</a:t>
            </a:r>
            <a:endParaRPr sz="1800">
              <a:solidFill>
                <a:schemeClr val="dk2"/>
              </a:solidFill>
            </a:endParaRPr>
          </a:p>
          <a:p>
            <a:pPr indent="0" lvl="0" marL="0" rtl="0" algn="l">
              <a:lnSpc>
                <a:spcPct val="115000"/>
              </a:lnSpc>
              <a:spcBef>
                <a:spcPts val="1200"/>
              </a:spcBef>
              <a:spcAft>
                <a:spcPts val="0"/>
              </a:spcAft>
              <a:buNone/>
            </a:pPr>
            <a:r>
              <a:rPr lang="en" sz="1800">
                <a:solidFill>
                  <a:schemeClr val="dk2"/>
                </a:solidFill>
              </a:rPr>
              <a:t>Value Capture</a:t>
            </a:r>
            <a:endParaRPr sz="1800">
              <a:solidFill>
                <a:schemeClr val="dk2"/>
              </a:solidFill>
            </a:endParaRPr>
          </a:p>
          <a:p>
            <a:pPr indent="0" lvl="0" marL="0" rtl="0" algn="l">
              <a:lnSpc>
                <a:spcPct val="115000"/>
              </a:lnSpc>
              <a:spcBef>
                <a:spcPts val="1200"/>
              </a:spcBef>
              <a:spcAft>
                <a:spcPts val="1200"/>
              </a:spcAft>
              <a:buNone/>
            </a:pPr>
            <a:r>
              <a:rPr lang="en" sz="1800">
                <a:solidFill>
                  <a:schemeClr val="dk2"/>
                </a:solidFill>
              </a:rPr>
              <a:t>Value Funding</a:t>
            </a:r>
            <a:endParaRPr/>
          </a:p>
        </p:txBody>
      </p:sp>
      <p:sp>
        <p:nvSpPr>
          <p:cNvPr id="379" name="Google Shape;379;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3" name="Shape 383"/>
        <p:cNvGrpSpPr/>
        <p:nvPr/>
      </p:nvGrpSpPr>
      <p:grpSpPr>
        <a:xfrm>
          <a:off x="0" y="0"/>
          <a:ext cx="0" cy="0"/>
          <a:chOff x="0" y="0"/>
          <a:chExt cx="0" cy="0"/>
        </a:xfrm>
      </p:grpSpPr>
      <p:sp>
        <p:nvSpPr>
          <p:cNvPr id="384" name="Google Shape;38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Kampung Pilot Community Plan</a:t>
            </a:r>
            <a:endParaRPr/>
          </a:p>
        </p:txBody>
      </p:sp>
      <p:sp>
        <p:nvSpPr>
          <p:cNvPr id="385" name="Google Shape;38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298450" lvl="0" marL="457200" rtl="0" algn="l">
              <a:spcBef>
                <a:spcPts val="1200"/>
              </a:spcBef>
              <a:spcAft>
                <a:spcPts val="0"/>
              </a:spcAft>
              <a:buClr>
                <a:schemeClr val="dk1"/>
              </a:buClr>
              <a:buSzPts val="1100"/>
              <a:buAutoNum type="arabicPeriod"/>
            </a:pPr>
            <a:r>
              <a:rPr lang="en" sz="1100">
                <a:solidFill>
                  <a:schemeClr val="dk1"/>
                </a:solidFill>
              </a:rPr>
              <a:t>Introduction:</a:t>
            </a:r>
            <a:br>
              <a:rPr lang="en" sz="1100">
                <a:solidFill>
                  <a:schemeClr val="dk1"/>
                </a:solidFill>
              </a:rPr>
            </a:br>
            <a:r>
              <a:rPr lang="en" sz="1100">
                <a:solidFill>
                  <a:schemeClr val="dk1"/>
                </a:solidFill>
              </a:rPr>
              <a:t>Konteks irregular settlements di Jakarta Utara</a:t>
            </a:r>
            <a:br>
              <a:rPr lang="en" sz="1100">
                <a:solidFill>
                  <a:schemeClr val="dk1"/>
                </a:solidFill>
              </a:rPr>
            </a:br>
            <a:r>
              <a:rPr lang="en" sz="1100">
                <a:solidFill>
                  <a:schemeClr val="dk1"/>
                </a:solidFill>
              </a:rPr>
              <a:t>Lokasi hasil pemetaan risk map</a:t>
            </a:r>
            <a:br>
              <a:rPr lang="en" sz="1100">
                <a:solidFill>
                  <a:schemeClr val="dk1"/>
                </a:solidFill>
              </a:rPr>
            </a:br>
            <a:r>
              <a:rPr lang="en" sz="1100">
                <a:solidFill>
                  <a:schemeClr val="dk1"/>
                </a:solidFill>
              </a:rPr>
              <a:t>Envisioning masyarakat berdaya/citizen power</a:t>
            </a:r>
            <a:br>
              <a:rPr lang="en" sz="1100">
                <a:solidFill>
                  <a:schemeClr val="dk1"/>
                </a:solidFill>
              </a:rPr>
            </a:br>
            <a:r>
              <a:rPr lang="en" sz="1100">
                <a:solidFill>
                  <a:schemeClr val="dk1"/>
                </a:solidFill>
              </a:rPr>
              <a:t>Existing condition of </a:t>
            </a:r>
            <a:r>
              <a:rPr i="1" lang="en" sz="1100">
                <a:solidFill>
                  <a:schemeClr val="dk1"/>
                </a:solidFill>
              </a:rPr>
              <a:t>jaringan kampung</a:t>
            </a:r>
            <a:br>
              <a:rPr i="1" lang="en" sz="1100">
                <a:solidFill>
                  <a:schemeClr val="dk1"/>
                </a:solidFill>
              </a:rPr>
            </a:br>
            <a:endParaRPr i="1" sz="1100">
              <a:solidFill>
                <a:schemeClr val="dk1"/>
              </a:solidFill>
            </a:endParaRPr>
          </a:p>
          <a:p>
            <a:pPr indent="-298450" lvl="0" marL="457200" rtl="0" algn="l">
              <a:spcBef>
                <a:spcPts val="0"/>
              </a:spcBef>
              <a:spcAft>
                <a:spcPts val="0"/>
              </a:spcAft>
              <a:buClr>
                <a:schemeClr val="dk1"/>
              </a:buClr>
              <a:buSzPts val="1100"/>
              <a:buAutoNum type="arabicPeriod"/>
            </a:pPr>
            <a:r>
              <a:rPr lang="en" sz="1100">
                <a:solidFill>
                  <a:schemeClr val="dk1"/>
                </a:solidFill>
              </a:rPr>
              <a:t>Problem Statement:</a:t>
            </a:r>
            <a:br>
              <a:rPr lang="en" sz="1100">
                <a:solidFill>
                  <a:schemeClr val="dk1"/>
                </a:solidFill>
              </a:rPr>
            </a:br>
            <a:r>
              <a:rPr lang="en" sz="1100">
                <a:solidFill>
                  <a:schemeClr val="dk1"/>
                </a:solidFill>
              </a:rPr>
              <a:t>Kampung flood resilience goals</a:t>
            </a:r>
            <a:br>
              <a:rPr lang="en" sz="1100">
                <a:solidFill>
                  <a:schemeClr val="dk1"/>
                </a:solidFill>
              </a:rPr>
            </a:br>
            <a:r>
              <a:rPr lang="en" sz="1100">
                <a:solidFill>
                  <a:schemeClr val="dk1"/>
                </a:solidFill>
              </a:rPr>
              <a:t>Financing Issue</a:t>
            </a:r>
            <a:br>
              <a:rPr lang="en" sz="1100">
                <a:solidFill>
                  <a:schemeClr val="dk1"/>
                </a:solidFill>
              </a:rPr>
            </a:br>
            <a:r>
              <a:rPr lang="en" sz="1100">
                <a:solidFill>
                  <a:schemeClr val="dk1"/>
                </a:solidFill>
              </a:rPr>
              <a:t>Legal Principle, System, and Management Issue</a:t>
            </a:r>
            <a:br>
              <a:rPr lang="en" sz="1100">
                <a:solidFill>
                  <a:schemeClr val="dk1"/>
                </a:solidFill>
              </a:rPr>
            </a:br>
            <a:endParaRPr sz="1100">
              <a:solidFill>
                <a:schemeClr val="dk1"/>
              </a:solidFill>
            </a:endParaRPr>
          </a:p>
          <a:p>
            <a:pPr indent="-298450" lvl="0" marL="457200" rtl="0" algn="l">
              <a:spcBef>
                <a:spcPts val="0"/>
              </a:spcBef>
              <a:spcAft>
                <a:spcPts val="0"/>
              </a:spcAft>
              <a:buClr>
                <a:schemeClr val="dk1"/>
              </a:buClr>
              <a:buSzPts val="1100"/>
              <a:buAutoNum type="arabicPeriod"/>
            </a:pPr>
            <a:r>
              <a:rPr lang="en" sz="1100">
                <a:solidFill>
                  <a:schemeClr val="dk1"/>
                </a:solidFill>
              </a:rPr>
              <a:t>Community Action Plan Guideline</a:t>
            </a:r>
            <a:br>
              <a:rPr lang="en" sz="1100">
                <a:solidFill>
                  <a:schemeClr val="dk1"/>
                </a:solidFill>
              </a:rPr>
            </a:br>
            <a:r>
              <a:rPr lang="en" sz="1100">
                <a:solidFill>
                  <a:schemeClr val="dk1"/>
                </a:solidFill>
              </a:rPr>
              <a:t>Forming collective action and agreement</a:t>
            </a:r>
            <a:br>
              <a:rPr lang="en" sz="1100">
                <a:solidFill>
                  <a:schemeClr val="dk1"/>
                </a:solidFill>
              </a:rPr>
            </a:br>
            <a:r>
              <a:rPr lang="en" sz="1100">
                <a:solidFill>
                  <a:schemeClr val="dk1"/>
                </a:solidFill>
              </a:rPr>
              <a:t>Creating resilience plan</a:t>
            </a:r>
            <a:br>
              <a:rPr lang="en" sz="1100">
                <a:solidFill>
                  <a:schemeClr val="dk1"/>
                </a:solidFill>
              </a:rPr>
            </a:br>
            <a:r>
              <a:rPr lang="en" sz="1100">
                <a:solidFill>
                  <a:schemeClr val="dk1"/>
                </a:solidFill>
              </a:rPr>
              <a:t>Important guidelines (general design and planning principle)</a:t>
            </a:r>
            <a:br>
              <a:rPr lang="en" sz="1100">
                <a:solidFill>
                  <a:schemeClr val="dk1"/>
                </a:solidFill>
              </a:rPr>
            </a:br>
            <a:r>
              <a:rPr lang="en" sz="1100">
                <a:solidFill>
                  <a:schemeClr val="dk1"/>
                </a:solidFill>
              </a:rPr>
              <a:t>System and Management</a:t>
            </a:r>
            <a:endParaRPr sz="1100">
              <a:solidFill>
                <a:schemeClr val="dk1"/>
              </a:solidFill>
            </a:endParaRPr>
          </a:p>
          <a:p>
            <a:pPr indent="0" lvl="0" marL="0" rtl="0" algn="l">
              <a:spcBef>
                <a:spcPts val="1200"/>
              </a:spcBef>
              <a:spcAft>
                <a:spcPts val="1200"/>
              </a:spcAft>
              <a:buNone/>
            </a:pPr>
            <a:r>
              <a:t/>
            </a:r>
            <a:endParaRPr/>
          </a:p>
        </p:txBody>
      </p:sp>
      <p:sp>
        <p:nvSpPr>
          <p:cNvPr id="386" name="Google Shape;386;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0" name="Shape 390"/>
        <p:cNvGrpSpPr/>
        <p:nvPr/>
      </p:nvGrpSpPr>
      <p:grpSpPr>
        <a:xfrm>
          <a:off x="0" y="0"/>
          <a:ext cx="0" cy="0"/>
          <a:chOff x="0" y="0"/>
          <a:chExt cx="0" cy="0"/>
        </a:xfrm>
      </p:grpSpPr>
      <p:sp>
        <p:nvSpPr>
          <p:cNvPr id="391" name="Google Shape;39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Risk Mapping: How do we map </a:t>
            </a:r>
            <a:endParaRPr/>
          </a:p>
        </p:txBody>
      </p:sp>
      <p:sp>
        <p:nvSpPr>
          <p:cNvPr id="392" name="Google Shape;392;p29"/>
          <p:cNvSpPr txBox="1"/>
          <p:nvPr>
            <p:ph idx="1" type="body"/>
          </p:nvPr>
        </p:nvSpPr>
        <p:spPr>
          <a:xfrm>
            <a:off x="311700" y="1077000"/>
            <a:ext cx="8520600" cy="34164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t>Locus: Jkt Utara &gt; Pademangan (Konteks What how why pademangan)</a:t>
            </a:r>
            <a:br>
              <a:rPr lang="en"/>
            </a:br>
            <a:r>
              <a:rPr lang="en"/>
              <a:t>Main Data showcase:</a:t>
            </a:r>
            <a:endParaRPr/>
          </a:p>
          <a:p>
            <a:pPr indent="-300037" lvl="0" marL="457200" rtl="0" algn="l">
              <a:spcBef>
                <a:spcPts val="1200"/>
              </a:spcBef>
              <a:spcAft>
                <a:spcPts val="0"/>
              </a:spcAft>
              <a:buSzPct val="100000"/>
              <a:buAutoNum type="arabicPeriod"/>
            </a:pPr>
            <a:r>
              <a:rPr lang="en"/>
              <a:t>Ecological Risk</a:t>
            </a:r>
            <a:endParaRPr/>
          </a:p>
          <a:p>
            <a:pPr indent="-300037" lvl="0" marL="457200" rtl="0" algn="l">
              <a:spcBef>
                <a:spcPts val="0"/>
              </a:spcBef>
              <a:spcAft>
                <a:spcPts val="0"/>
              </a:spcAft>
              <a:buSzPct val="100000"/>
              <a:buAutoNum type="arabicPeriod"/>
            </a:pPr>
            <a:r>
              <a:rPr lang="en"/>
              <a:t>Urban Morphology</a:t>
            </a:r>
            <a:endParaRPr/>
          </a:p>
          <a:p>
            <a:pPr indent="-300037" lvl="0" marL="457200" rtl="0" algn="l">
              <a:spcBef>
                <a:spcPts val="0"/>
              </a:spcBef>
              <a:spcAft>
                <a:spcPts val="0"/>
              </a:spcAft>
              <a:buSzPct val="100000"/>
              <a:buAutoNum type="arabicPeriod"/>
            </a:pPr>
            <a:r>
              <a:rPr lang="en"/>
              <a:t>Community Vulnerability</a:t>
            </a:r>
            <a:endParaRPr/>
          </a:p>
          <a:p>
            <a:pPr indent="0" lvl="0" marL="0" rtl="0" algn="l">
              <a:spcBef>
                <a:spcPts val="1200"/>
              </a:spcBef>
              <a:spcAft>
                <a:spcPts val="0"/>
              </a:spcAft>
              <a:buNone/>
            </a:pPr>
            <a:r>
              <a:rPr lang="en"/>
              <a:t>Sistem scoring sama grading area pada risk mapping ini</a:t>
            </a:r>
            <a:br>
              <a:rPr lang="en"/>
            </a:br>
            <a:r>
              <a:rPr lang="en"/>
              <a:t>filter 1: Data irregular settlements: masuk ke policy framework atau pilot kampung?</a:t>
            </a:r>
            <a:br>
              <a:rPr lang="en"/>
            </a:br>
            <a:r>
              <a:rPr lang="en"/>
              <a:t>filter 2: nilai njop rendah-tinggi</a:t>
            </a:r>
            <a:br>
              <a:rPr lang="en"/>
            </a:br>
            <a:r>
              <a:rPr lang="en"/>
              <a:t>filter 3: rawan banjir</a:t>
            </a:r>
            <a:br>
              <a:rPr lang="en"/>
            </a:br>
            <a:r>
              <a:rPr lang="en"/>
              <a:t>filter 4: tingkat keterbangunan</a:t>
            </a:r>
            <a:br>
              <a:rPr lang="en"/>
            </a:br>
            <a:r>
              <a:rPr lang="en"/>
              <a:t>filter 5: proximity ke infrastruktur resilience</a:t>
            </a:r>
            <a:br>
              <a:rPr lang="en"/>
            </a:br>
            <a:br>
              <a:rPr lang="en"/>
            </a:br>
            <a:r>
              <a:rPr lang="en"/>
              <a:t>tiap filter ada skala nya, antara 1-3, atau 1/0, kalau nilainya makin tinggi maka dia jadi area target prioritas</a:t>
            </a:r>
            <a:endParaRPr/>
          </a:p>
          <a:p>
            <a:pPr indent="0" lvl="0" marL="0" rtl="0" algn="l">
              <a:spcBef>
                <a:spcPts val="1200"/>
              </a:spcBef>
              <a:spcAft>
                <a:spcPts val="0"/>
              </a:spcAft>
              <a:buNone/>
            </a:pPr>
            <a:r>
              <a:rPr lang="en"/>
              <a:t>bisa ambil sampel 3 lokasi, buat mewakili tiap jenis intervensi nya</a:t>
            </a:r>
            <a:endParaRPr/>
          </a:p>
          <a:p>
            <a:pPr indent="0" lvl="0" marL="0" rtl="0" algn="l">
              <a:spcBef>
                <a:spcPts val="1200"/>
              </a:spcBef>
              <a:spcAft>
                <a:spcPts val="1200"/>
              </a:spcAft>
              <a:buNone/>
            </a:pPr>
            <a:r>
              <a:t/>
            </a:r>
            <a:endParaRPr/>
          </a:p>
        </p:txBody>
      </p:sp>
      <p:sp>
        <p:nvSpPr>
          <p:cNvPr id="393" name="Google Shape;39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7" name="Shape 397"/>
        <p:cNvGrpSpPr/>
        <p:nvPr/>
      </p:nvGrpSpPr>
      <p:grpSpPr>
        <a:xfrm>
          <a:off x="0" y="0"/>
          <a:ext cx="0" cy="0"/>
          <a:chOff x="0" y="0"/>
          <a:chExt cx="0" cy="0"/>
        </a:xfrm>
      </p:grpSpPr>
      <p:grpSp>
        <p:nvGrpSpPr>
          <p:cNvPr id="398" name="Google Shape;398;p30"/>
          <p:cNvGrpSpPr/>
          <p:nvPr/>
        </p:nvGrpSpPr>
        <p:grpSpPr>
          <a:xfrm>
            <a:off x="-17189" y="1177861"/>
            <a:ext cx="6146355" cy="3468750"/>
            <a:chOff x="8361125" y="1655975"/>
            <a:chExt cx="2461200" cy="1389000"/>
          </a:xfrm>
        </p:grpSpPr>
        <p:sp>
          <p:nvSpPr>
            <p:cNvPr id="399" name="Google Shape;399;p30"/>
            <p:cNvSpPr/>
            <p:nvPr/>
          </p:nvSpPr>
          <p:spPr>
            <a:xfrm>
              <a:off x="8680325" y="1655975"/>
              <a:ext cx="1822800" cy="1325400"/>
            </a:xfrm>
            <a:prstGeom prst="triangle">
              <a:avLst>
                <a:gd fmla="val 50000" name="adj"/>
              </a:avLst>
            </a:prstGeom>
            <a:solidFill>
              <a:srgbClr val="1211CA"/>
            </a:solidFill>
            <a:ln>
              <a:noFill/>
            </a:ln>
          </p:spPr>
          <p:txBody>
            <a:bodyPr anchorCtr="0" anchor="ctr" bIns="228300" lIns="228300" spcFirstLastPara="1" rIns="228300" wrap="square" tIns="228300">
              <a:noAutofit/>
            </a:bodyPr>
            <a:lstStyle/>
            <a:p>
              <a:pPr indent="0" lvl="0" marL="0" rtl="0" algn="ctr">
                <a:spcBef>
                  <a:spcPts val="0"/>
                </a:spcBef>
                <a:spcAft>
                  <a:spcPts val="0"/>
                </a:spcAft>
                <a:buNone/>
              </a:pPr>
              <a:r>
                <a:t/>
              </a:r>
              <a:endParaRPr sz="3496"/>
            </a:p>
          </p:txBody>
        </p:sp>
        <p:sp>
          <p:nvSpPr>
            <p:cNvPr id="400" name="Google Shape;400;p30"/>
            <p:cNvSpPr txBox="1"/>
            <p:nvPr/>
          </p:nvSpPr>
          <p:spPr>
            <a:xfrm>
              <a:off x="8361125" y="2734775"/>
              <a:ext cx="2461200" cy="310200"/>
            </a:xfrm>
            <a:prstGeom prst="rect">
              <a:avLst/>
            </a:prstGeom>
            <a:noFill/>
            <a:ln>
              <a:noFill/>
            </a:ln>
          </p:spPr>
          <p:txBody>
            <a:bodyPr anchorCtr="0" anchor="t" bIns="228300" lIns="228300" spcFirstLastPara="1" rIns="228300" wrap="square" tIns="228300">
              <a:spAutoFit/>
            </a:bodyPr>
            <a:lstStyle/>
            <a:p>
              <a:pPr indent="0" lvl="0" marL="0" rtl="0" algn="ctr">
                <a:lnSpc>
                  <a:spcPct val="115000"/>
                </a:lnSpc>
                <a:spcBef>
                  <a:spcPts val="0"/>
                </a:spcBef>
                <a:spcAft>
                  <a:spcPts val="2997"/>
                </a:spcAft>
                <a:buNone/>
              </a:pPr>
              <a:r>
                <a:rPr b="1" lang="en" sz="2038">
                  <a:solidFill>
                    <a:schemeClr val="lt1"/>
                  </a:solidFill>
                  <a:latin typeface="Montserrat"/>
                  <a:ea typeface="Montserrat"/>
                  <a:cs typeface="Montserrat"/>
                  <a:sym typeface="Montserrat"/>
                </a:rPr>
                <a:t>KAMPUNG COMMUNITY PLAN</a:t>
              </a:r>
              <a:endParaRPr b="1" sz="2038">
                <a:solidFill>
                  <a:schemeClr val="lt1"/>
                </a:solidFill>
                <a:latin typeface="Montserrat"/>
                <a:ea typeface="Montserrat"/>
                <a:cs typeface="Montserrat"/>
                <a:sym typeface="Montserrat"/>
              </a:endParaRPr>
            </a:p>
          </p:txBody>
        </p:sp>
        <p:sp>
          <p:nvSpPr>
            <p:cNvPr id="401" name="Google Shape;401;p30"/>
            <p:cNvSpPr txBox="1"/>
            <p:nvPr/>
          </p:nvSpPr>
          <p:spPr>
            <a:xfrm>
              <a:off x="8361125" y="1838126"/>
              <a:ext cx="2461200" cy="366600"/>
            </a:xfrm>
            <a:prstGeom prst="rect">
              <a:avLst/>
            </a:prstGeom>
            <a:noFill/>
            <a:ln>
              <a:noFill/>
            </a:ln>
          </p:spPr>
          <p:txBody>
            <a:bodyPr anchorCtr="0" anchor="t" bIns="228300" lIns="228300" spcFirstLastPara="1" rIns="228300" wrap="square" tIns="228300">
              <a:spAutoFit/>
            </a:bodyPr>
            <a:lstStyle/>
            <a:p>
              <a:pPr indent="0" lvl="0" marL="0" rtl="0" algn="ctr">
                <a:lnSpc>
                  <a:spcPct val="115000"/>
                </a:lnSpc>
                <a:spcBef>
                  <a:spcPts val="0"/>
                </a:spcBef>
                <a:spcAft>
                  <a:spcPts val="2997"/>
                </a:spcAft>
                <a:buNone/>
              </a:pPr>
              <a:r>
                <a:rPr b="1" lang="en" sz="1373">
                  <a:solidFill>
                    <a:schemeClr val="lt1"/>
                  </a:solidFill>
                  <a:latin typeface="Montserrat"/>
                  <a:ea typeface="Montserrat"/>
                  <a:cs typeface="Montserrat"/>
                  <a:sym typeface="Montserrat"/>
                </a:rPr>
                <a:t>Project List</a:t>
              </a:r>
              <a:br>
                <a:rPr b="1" lang="en" sz="1373">
                  <a:solidFill>
                    <a:schemeClr val="lt1"/>
                  </a:solidFill>
                  <a:latin typeface="Montserrat"/>
                  <a:ea typeface="Montserrat"/>
                  <a:cs typeface="Montserrat"/>
                  <a:sym typeface="Montserrat"/>
                </a:rPr>
              </a:br>
              <a:r>
                <a:rPr b="1" lang="en" sz="1373">
                  <a:solidFill>
                    <a:schemeClr val="lt1"/>
                  </a:solidFill>
                  <a:latin typeface="Montserrat"/>
                  <a:ea typeface="Montserrat"/>
                  <a:cs typeface="Montserrat"/>
                  <a:sym typeface="Montserrat"/>
                </a:rPr>
                <a:t>(Need Funding)</a:t>
              </a:r>
              <a:endParaRPr b="1" sz="1373">
                <a:solidFill>
                  <a:schemeClr val="lt1"/>
                </a:solidFill>
                <a:latin typeface="Montserrat"/>
                <a:ea typeface="Montserrat"/>
                <a:cs typeface="Montserrat"/>
                <a:sym typeface="Montserrat"/>
              </a:endParaRPr>
            </a:p>
          </p:txBody>
        </p:sp>
        <p:sp>
          <p:nvSpPr>
            <p:cNvPr id="402" name="Google Shape;402;p30"/>
            <p:cNvSpPr txBox="1"/>
            <p:nvPr/>
          </p:nvSpPr>
          <p:spPr>
            <a:xfrm>
              <a:off x="8361125" y="2536989"/>
              <a:ext cx="2461200" cy="366600"/>
            </a:xfrm>
            <a:prstGeom prst="rect">
              <a:avLst/>
            </a:prstGeom>
            <a:noFill/>
            <a:ln>
              <a:noFill/>
            </a:ln>
          </p:spPr>
          <p:txBody>
            <a:bodyPr anchorCtr="0" anchor="t" bIns="228300" lIns="228300" spcFirstLastPara="1" rIns="228300" wrap="square" tIns="228300">
              <a:spAutoFit/>
            </a:bodyPr>
            <a:lstStyle/>
            <a:p>
              <a:pPr indent="0" lvl="0" marL="0" rtl="0" algn="ctr">
                <a:lnSpc>
                  <a:spcPct val="115000"/>
                </a:lnSpc>
                <a:spcBef>
                  <a:spcPts val="0"/>
                </a:spcBef>
                <a:spcAft>
                  <a:spcPts val="2997"/>
                </a:spcAft>
                <a:buNone/>
              </a:pPr>
              <a:r>
                <a:rPr b="1" lang="en" sz="1373">
                  <a:solidFill>
                    <a:schemeClr val="lt1"/>
                  </a:solidFill>
                  <a:latin typeface="Montserrat"/>
                  <a:ea typeface="Montserrat"/>
                  <a:cs typeface="Montserrat"/>
                  <a:sym typeface="Montserrat"/>
                </a:rPr>
                <a:t>Local vulnerability &amp; </a:t>
              </a:r>
              <a:br>
                <a:rPr b="1" lang="en" sz="1373">
                  <a:solidFill>
                    <a:schemeClr val="lt1"/>
                  </a:solidFill>
                  <a:latin typeface="Montserrat"/>
                  <a:ea typeface="Montserrat"/>
                  <a:cs typeface="Montserrat"/>
                  <a:sym typeface="Montserrat"/>
                </a:rPr>
              </a:br>
              <a:r>
                <a:rPr b="1" lang="en" sz="1373">
                  <a:solidFill>
                    <a:schemeClr val="lt1"/>
                  </a:solidFill>
                  <a:latin typeface="Montserrat"/>
                  <a:ea typeface="Montserrat"/>
                  <a:cs typeface="Montserrat"/>
                  <a:sym typeface="Montserrat"/>
                </a:rPr>
                <a:t>Community priorities</a:t>
              </a:r>
              <a:endParaRPr b="1" sz="1373">
                <a:solidFill>
                  <a:schemeClr val="lt1"/>
                </a:solidFill>
                <a:latin typeface="Montserrat"/>
                <a:ea typeface="Montserrat"/>
                <a:cs typeface="Montserrat"/>
                <a:sym typeface="Montserrat"/>
              </a:endParaRPr>
            </a:p>
          </p:txBody>
        </p:sp>
        <p:cxnSp>
          <p:nvCxnSpPr>
            <p:cNvPr id="403" name="Google Shape;403;p30"/>
            <p:cNvCxnSpPr/>
            <p:nvPr/>
          </p:nvCxnSpPr>
          <p:spPr>
            <a:xfrm rot="10800000">
              <a:off x="9591725" y="2461639"/>
              <a:ext cx="0" cy="168900"/>
            </a:xfrm>
            <a:prstGeom prst="straightConnector1">
              <a:avLst/>
            </a:prstGeom>
            <a:noFill/>
            <a:ln cap="flat" cmpd="sng" w="23775">
              <a:solidFill>
                <a:schemeClr val="lt1"/>
              </a:solidFill>
              <a:prstDash val="solid"/>
              <a:round/>
              <a:headEnd len="med" w="med" type="none"/>
              <a:tailEnd len="med" w="med" type="triangle"/>
            </a:ln>
          </p:spPr>
        </p:cxnSp>
        <p:sp>
          <p:nvSpPr>
            <p:cNvPr id="404" name="Google Shape;404;p30"/>
            <p:cNvSpPr txBox="1"/>
            <p:nvPr/>
          </p:nvSpPr>
          <p:spPr>
            <a:xfrm>
              <a:off x="8361125" y="2170401"/>
              <a:ext cx="2461200" cy="366600"/>
            </a:xfrm>
            <a:prstGeom prst="rect">
              <a:avLst/>
            </a:prstGeom>
            <a:noFill/>
            <a:ln>
              <a:noFill/>
            </a:ln>
          </p:spPr>
          <p:txBody>
            <a:bodyPr anchorCtr="0" anchor="t" bIns="228300" lIns="228300" spcFirstLastPara="1" rIns="228300" wrap="square" tIns="228300">
              <a:spAutoFit/>
            </a:bodyPr>
            <a:lstStyle/>
            <a:p>
              <a:pPr indent="0" lvl="0" marL="0" rtl="0" algn="ctr">
                <a:lnSpc>
                  <a:spcPct val="115000"/>
                </a:lnSpc>
                <a:spcBef>
                  <a:spcPts val="0"/>
                </a:spcBef>
                <a:spcAft>
                  <a:spcPts val="2997"/>
                </a:spcAft>
                <a:buNone/>
              </a:pPr>
              <a:r>
                <a:rPr b="1" lang="en" sz="1373">
                  <a:solidFill>
                    <a:schemeClr val="lt1"/>
                  </a:solidFill>
                  <a:latin typeface="Montserrat"/>
                  <a:ea typeface="Montserrat"/>
                  <a:cs typeface="Montserrat"/>
                  <a:sym typeface="Montserrat"/>
                </a:rPr>
                <a:t>Collective action &amp; </a:t>
              </a:r>
              <a:br>
                <a:rPr b="1" lang="en" sz="1373">
                  <a:solidFill>
                    <a:schemeClr val="lt1"/>
                  </a:solidFill>
                  <a:latin typeface="Montserrat"/>
                  <a:ea typeface="Montserrat"/>
                  <a:cs typeface="Montserrat"/>
                  <a:sym typeface="Montserrat"/>
                </a:rPr>
              </a:br>
              <a:r>
                <a:rPr b="1" lang="en" sz="1373">
                  <a:solidFill>
                    <a:schemeClr val="lt1"/>
                  </a:solidFill>
                  <a:latin typeface="Montserrat"/>
                  <a:ea typeface="Montserrat"/>
                  <a:cs typeface="Montserrat"/>
                  <a:sym typeface="Montserrat"/>
                </a:rPr>
                <a:t>Knowledge sharing</a:t>
              </a:r>
              <a:endParaRPr b="1" sz="1373">
                <a:solidFill>
                  <a:schemeClr val="lt1"/>
                </a:solidFill>
                <a:latin typeface="Montserrat"/>
                <a:ea typeface="Montserrat"/>
                <a:cs typeface="Montserrat"/>
                <a:sym typeface="Montserrat"/>
              </a:endParaRPr>
            </a:p>
          </p:txBody>
        </p:sp>
        <p:cxnSp>
          <p:nvCxnSpPr>
            <p:cNvPr id="405" name="Google Shape;405;p30"/>
            <p:cNvCxnSpPr/>
            <p:nvPr/>
          </p:nvCxnSpPr>
          <p:spPr>
            <a:xfrm rot="10800000">
              <a:off x="9591725" y="2106139"/>
              <a:ext cx="0" cy="168900"/>
            </a:xfrm>
            <a:prstGeom prst="straightConnector1">
              <a:avLst/>
            </a:prstGeom>
            <a:noFill/>
            <a:ln cap="flat" cmpd="sng" w="23775">
              <a:solidFill>
                <a:schemeClr val="lt1"/>
              </a:solidFill>
              <a:prstDash val="solid"/>
              <a:round/>
              <a:headEnd len="med" w="med" type="none"/>
              <a:tailEnd len="med" w="med" type="triangle"/>
            </a:ln>
          </p:spPr>
        </p:cxnSp>
      </p:grpSp>
      <p:sp>
        <p:nvSpPr>
          <p:cNvPr id="406" name="Google Shape;406;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0" name="Shape 410"/>
        <p:cNvGrpSpPr/>
        <p:nvPr/>
      </p:nvGrpSpPr>
      <p:grpSpPr>
        <a:xfrm>
          <a:off x="0" y="0"/>
          <a:ext cx="0" cy="0"/>
          <a:chOff x="0" y="0"/>
          <a:chExt cx="0" cy="0"/>
        </a:xfrm>
      </p:grpSpPr>
      <p:sp>
        <p:nvSpPr>
          <p:cNvPr id="411" name="Google Shape;411;p31"/>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rtl="0" algn="l">
              <a:lnSpc>
                <a:spcPct val="93976"/>
              </a:lnSpc>
              <a:spcBef>
                <a:spcPts val="0"/>
              </a:spcBef>
              <a:spcAft>
                <a:spcPts val="0"/>
              </a:spcAft>
              <a:buClr>
                <a:schemeClr val="dk1"/>
              </a:buClr>
              <a:buFont typeface="Arial"/>
              <a:buNone/>
            </a:pPr>
            <a:r>
              <a:rPr b="1" lang="en" sz="2400">
                <a:solidFill>
                  <a:srgbClr val="1211CA"/>
                </a:solidFill>
                <a:latin typeface="Montserrat Black"/>
                <a:ea typeface="Montserrat Black"/>
                <a:cs typeface="Montserrat Black"/>
                <a:sym typeface="Montserrat Black"/>
              </a:rPr>
              <a:t>L</a:t>
            </a:r>
            <a:r>
              <a:rPr b="1" lang="en" sz="2400">
                <a:solidFill>
                  <a:srgbClr val="1211CA"/>
                </a:solidFill>
                <a:latin typeface="Montserrat Black"/>
                <a:ea typeface="Montserrat Black"/>
                <a:cs typeface="Montserrat Black"/>
                <a:sym typeface="Montserrat Black"/>
              </a:rPr>
              <a:t>and Based Financing</a:t>
            </a:r>
            <a:endParaRPr b="1" sz="2400">
              <a:solidFill>
                <a:srgbClr val="1211CA"/>
              </a:solidFill>
              <a:latin typeface="Montserrat Black"/>
              <a:ea typeface="Montserrat Black"/>
              <a:cs typeface="Montserrat Black"/>
              <a:sym typeface="Montserrat Black"/>
            </a:endParaRPr>
          </a:p>
        </p:txBody>
      </p:sp>
      <p:grpSp>
        <p:nvGrpSpPr>
          <p:cNvPr id="412" name="Google Shape;412;p31"/>
          <p:cNvGrpSpPr/>
          <p:nvPr/>
        </p:nvGrpSpPr>
        <p:grpSpPr>
          <a:xfrm>
            <a:off x="2290825" y="975763"/>
            <a:ext cx="3322800" cy="3663975"/>
            <a:chOff x="5314875" y="1420475"/>
            <a:chExt cx="3322800" cy="3663975"/>
          </a:xfrm>
        </p:grpSpPr>
        <p:sp>
          <p:nvSpPr>
            <p:cNvPr id="413" name="Google Shape;413;p31"/>
            <p:cNvSpPr/>
            <p:nvPr/>
          </p:nvSpPr>
          <p:spPr>
            <a:xfrm>
              <a:off x="5314875" y="1548350"/>
              <a:ext cx="3322800" cy="3536100"/>
            </a:xfrm>
            <a:prstGeom prst="roundRect">
              <a:avLst>
                <a:gd fmla="val 7331" name="adj"/>
              </a:avLst>
            </a:prstGeom>
            <a:noFill/>
            <a:ln cap="flat" cmpd="sng" w="28575">
              <a:solidFill>
                <a:srgbClr val="F9B31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4" name="Google Shape;414;p31"/>
            <p:cNvSpPr/>
            <p:nvPr/>
          </p:nvSpPr>
          <p:spPr>
            <a:xfrm>
              <a:off x="5529850" y="1420475"/>
              <a:ext cx="2967600" cy="250500"/>
            </a:xfrm>
            <a:prstGeom prst="roundRect">
              <a:avLst>
                <a:gd fmla="val 16667" name="adj"/>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VIRTUOUS VALUE CYCLE</a:t>
              </a:r>
              <a:endParaRPr b="1" sz="1000">
                <a:latin typeface="Montserrat"/>
                <a:ea typeface="Montserrat"/>
                <a:cs typeface="Montserrat"/>
                <a:sym typeface="Montserrat"/>
              </a:endParaRPr>
            </a:p>
          </p:txBody>
        </p:sp>
        <p:sp>
          <p:nvSpPr>
            <p:cNvPr id="415" name="Google Shape;415;p31"/>
            <p:cNvSpPr/>
            <p:nvPr/>
          </p:nvSpPr>
          <p:spPr>
            <a:xfrm>
              <a:off x="5444300" y="1848450"/>
              <a:ext cx="925500" cy="9831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Value Creation</a:t>
              </a:r>
              <a:endParaRPr b="1" sz="1000">
                <a:latin typeface="Montserrat"/>
                <a:ea typeface="Montserrat"/>
                <a:cs typeface="Montserrat"/>
                <a:sym typeface="Montserrat"/>
              </a:endParaRPr>
            </a:p>
          </p:txBody>
        </p:sp>
        <p:sp>
          <p:nvSpPr>
            <p:cNvPr id="416" name="Google Shape;416;p31"/>
            <p:cNvSpPr/>
            <p:nvPr/>
          </p:nvSpPr>
          <p:spPr>
            <a:xfrm>
              <a:off x="6954100" y="1848450"/>
              <a:ext cx="1543200" cy="983100"/>
            </a:xfrm>
            <a:prstGeom prst="roundRect">
              <a:avLst>
                <a:gd fmla="val 7829" name="adj"/>
              </a:avLst>
            </a:prstGeom>
            <a:solidFill>
              <a:srgbClr val="9FC5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ontserrat"/>
                  <a:ea typeface="Montserrat"/>
                  <a:cs typeface="Montserrat"/>
                  <a:sym typeface="Montserrat"/>
                </a:rPr>
                <a:t>Collectively planning </a:t>
              </a:r>
              <a:r>
                <a:rPr b="1" lang="en" sz="900">
                  <a:solidFill>
                    <a:srgbClr val="1211CA"/>
                  </a:solidFill>
                  <a:latin typeface="Montserrat"/>
                  <a:ea typeface="Montserrat"/>
                  <a:cs typeface="Montserrat"/>
                  <a:sym typeface="Montserrat"/>
                </a:rPr>
                <a:t>coastal flooding complementary measures</a:t>
              </a:r>
              <a:r>
                <a:rPr lang="en" sz="900">
                  <a:solidFill>
                    <a:schemeClr val="dk1"/>
                  </a:solidFill>
                  <a:latin typeface="Montserrat"/>
                  <a:ea typeface="Montserrat"/>
                  <a:cs typeface="Montserrat"/>
                  <a:sym typeface="Montserrat"/>
                </a:rPr>
                <a:t> that suits what locals need through </a:t>
              </a:r>
              <a:r>
                <a:rPr b="1" lang="en" sz="900">
                  <a:solidFill>
                    <a:srgbClr val="1211CA"/>
                  </a:solidFill>
                  <a:latin typeface="Montserrat"/>
                  <a:ea typeface="Montserrat"/>
                  <a:cs typeface="Montserrat"/>
                  <a:sym typeface="Montserrat"/>
                </a:rPr>
                <a:t>Kampung Community Planning</a:t>
              </a:r>
              <a:endParaRPr b="1" sz="900">
                <a:solidFill>
                  <a:srgbClr val="1211CA"/>
                </a:solidFill>
                <a:latin typeface="Montserrat"/>
                <a:ea typeface="Montserrat"/>
                <a:cs typeface="Montserrat"/>
                <a:sym typeface="Montserrat"/>
              </a:endParaRPr>
            </a:p>
          </p:txBody>
        </p:sp>
        <p:sp>
          <p:nvSpPr>
            <p:cNvPr id="417" name="Google Shape;417;p31"/>
            <p:cNvSpPr/>
            <p:nvPr/>
          </p:nvSpPr>
          <p:spPr>
            <a:xfrm>
              <a:off x="6435040" y="2265000"/>
              <a:ext cx="4722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18" name="Google Shape;418;p31"/>
            <p:cNvSpPr/>
            <p:nvPr/>
          </p:nvSpPr>
          <p:spPr>
            <a:xfrm>
              <a:off x="5444300" y="2927978"/>
              <a:ext cx="925500" cy="9831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Value Capture</a:t>
              </a:r>
              <a:endParaRPr b="1" sz="1000">
                <a:latin typeface="Montserrat"/>
                <a:ea typeface="Montserrat"/>
                <a:cs typeface="Montserrat"/>
                <a:sym typeface="Montserrat"/>
              </a:endParaRPr>
            </a:p>
          </p:txBody>
        </p:sp>
        <p:sp>
          <p:nvSpPr>
            <p:cNvPr id="419" name="Google Shape;419;p31"/>
            <p:cNvSpPr/>
            <p:nvPr/>
          </p:nvSpPr>
          <p:spPr>
            <a:xfrm>
              <a:off x="6954091" y="2927831"/>
              <a:ext cx="1543200" cy="983100"/>
            </a:xfrm>
            <a:prstGeom prst="roundRect">
              <a:avLst>
                <a:gd fmla="val 7829" name="adj"/>
              </a:avLst>
            </a:prstGeom>
            <a:solidFill>
              <a:srgbClr val="9FC5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ontserrat"/>
                  <a:ea typeface="Montserrat"/>
                  <a:cs typeface="Montserrat"/>
                  <a:sym typeface="Montserrat"/>
                </a:rPr>
                <a:t>Capturing the increase in land value enjoyed by </a:t>
              </a:r>
              <a:r>
                <a:rPr b="1" lang="en" sz="900">
                  <a:solidFill>
                    <a:srgbClr val="1211CA"/>
                  </a:solidFill>
                  <a:latin typeface="Montserrat"/>
                  <a:ea typeface="Montserrat"/>
                  <a:cs typeface="Montserrat"/>
                  <a:sym typeface="Montserrat"/>
                </a:rPr>
                <a:t>positively affected stakeholders</a:t>
              </a:r>
              <a:endParaRPr b="1" sz="900">
                <a:solidFill>
                  <a:srgbClr val="1211CA"/>
                </a:solidFill>
                <a:latin typeface="Montserrat"/>
                <a:ea typeface="Montserrat"/>
                <a:cs typeface="Montserrat"/>
                <a:sym typeface="Montserrat"/>
              </a:endParaRPr>
            </a:p>
          </p:txBody>
        </p:sp>
        <p:sp>
          <p:nvSpPr>
            <p:cNvPr id="420" name="Google Shape;420;p31"/>
            <p:cNvSpPr/>
            <p:nvPr/>
          </p:nvSpPr>
          <p:spPr>
            <a:xfrm>
              <a:off x="6435040" y="3344363"/>
              <a:ext cx="4722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1" name="Google Shape;421;p31"/>
            <p:cNvSpPr/>
            <p:nvPr/>
          </p:nvSpPr>
          <p:spPr>
            <a:xfrm>
              <a:off x="5444300" y="4016328"/>
              <a:ext cx="925500" cy="9831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Value Funding</a:t>
              </a:r>
              <a:endParaRPr b="1" sz="1000">
                <a:latin typeface="Montserrat"/>
                <a:ea typeface="Montserrat"/>
                <a:cs typeface="Montserrat"/>
                <a:sym typeface="Montserrat"/>
              </a:endParaRPr>
            </a:p>
          </p:txBody>
        </p:sp>
        <p:sp>
          <p:nvSpPr>
            <p:cNvPr id="422" name="Google Shape;422;p31"/>
            <p:cNvSpPr/>
            <p:nvPr/>
          </p:nvSpPr>
          <p:spPr>
            <a:xfrm>
              <a:off x="6954091" y="4016329"/>
              <a:ext cx="1543200" cy="983100"/>
            </a:xfrm>
            <a:prstGeom prst="roundRect">
              <a:avLst>
                <a:gd fmla="val 7829" name="adj"/>
              </a:avLst>
            </a:prstGeom>
            <a:solidFill>
              <a:srgbClr val="9FC5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1211CA"/>
                  </a:solidFill>
                  <a:latin typeface="Montserrat"/>
                  <a:ea typeface="Montserrat"/>
                  <a:cs typeface="Montserrat"/>
                  <a:sym typeface="Montserrat"/>
                </a:rPr>
                <a:t>Funding the planned coastal flood complementary measures</a:t>
              </a:r>
              <a:r>
                <a:rPr lang="en" sz="900">
                  <a:solidFill>
                    <a:schemeClr val="dk1"/>
                  </a:solidFill>
                  <a:latin typeface="Montserrat"/>
                  <a:ea typeface="Montserrat"/>
                  <a:cs typeface="Montserrat"/>
                  <a:sym typeface="Montserrat"/>
                </a:rPr>
                <a:t> from the captured value</a:t>
              </a:r>
              <a:endParaRPr sz="900">
                <a:solidFill>
                  <a:schemeClr val="dk1"/>
                </a:solidFill>
                <a:latin typeface="Montserrat"/>
                <a:ea typeface="Montserrat"/>
                <a:cs typeface="Montserrat"/>
                <a:sym typeface="Montserrat"/>
              </a:endParaRPr>
            </a:p>
          </p:txBody>
        </p:sp>
        <p:sp>
          <p:nvSpPr>
            <p:cNvPr id="423" name="Google Shape;423;p31"/>
            <p:cNvSpPr/>
            <p:nvPr/>
          </p:nvSpPr>
          <p:spPr>
            <a:xfrm>
              <a:off x="6435040" y="4423750"/>
              <a:ext cx="4722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24" name="Google Shape;424;p31"/>
          <p:cNvSpPr txBox="1"/>
          <p:nvPr/>
        </p:nvSpPr>
        <p:spPr>
          <a:xfrm>
            <a:off x="210125" y="2717083"/>
            <a:ext cx="1899300" cy="1031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100">
                <a:solidFill>
                  <a:schemeClr val="dk1"/>
                </a:solidFill>
                <a:latin typeface="Montserrat"/>
                <a:ea typeface="Montserrat"/>
                <a:cs typeface="Montserrat"/>
                <a:sym typeface="Montserrat"/>
              </a:rPr>
              <a:t>The principle of land-based financing is founded on three main pillars of </a:t>
            </a:r>
            <a:r>
              <a:rPr b="1" lang="en" sz="1100">
                <a:solidFill>
                  <a:srgbClr val="1211CA"/>
                </a:solidFill>
                <a:latin typeface="Montserrat"/>
                <a:ea typeface="Montserrat"/>
                <a:cs typeface="Montserrat"/>
                <a:sym typeface="Montserrat"/>
              </a:rPr>
              <a:t>Virtuous Value Cycle</a:t>
            </a:r>
            <a:r>
              <a:rPr lang="en" sz="1100">
                <a:solidFill>
                  <a:schemeClr val="dk1"/>
                </a:solidFill>
                <a:latin typeface="Montserrat"/>
                <a:ea typeface="Montserrat"/>
                <a:cs typeface="Montserrat"/>
                <a:sym typeface="Montserrat"/>
              </a:rPr>
              <a:t> (ADB, 2021).</a:t>
            </a:r>
            <a:endParaRPr sz="1100">
              <a:solidFill>
                <a:schemeClr val="dk1"/>
              </a:solidFill>
              <a:latin typeface="Montserrat"/>
              <a:ea typeface="Montserrat"/>
              <a:cs typeface="Montserrat"/>
              <a:sym typeface="Montserrat"/>
            </a:endParaRPr>
          </a:p>
        </p:txBody>
      </p:sp>
      <p:sp>
        <p:nvSpPr>
          <p:cNvPr id="425" name="Google Shape;425;p31"/>
          <p:cNvSpPr txBox="1"/>
          <p:nvPr/>
        </p:nvSpPr>
        <p:spPr>
          <a:xfrm>
            <a:off x="210125" y="875499"/>
            <a:ext cx="1899300" cy="1539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rgbClr val="1211CA"/>
                </a:solidFill>
                <a:latin typeface="Montserrat"/>
                <a:ea typeface="Montserrat"/>
                <a:cs typeface="Montserrat"/>
                <a:sym typeface="Montserrat"/>
              </a:rPr>
              <a:t>Land-based financing</a:t>
            </a:r>
            <a:r>
              <a:rPr lang="en" sz="1100">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is a mechanism used by the government to reap the unearned benefits experienced by </a:t>
            </a:r>
            <a:r>
              <a:rPr b="1" lang="en" sz="1100">
                <a:solidFill>
                  <a:srgbClr val="1211CA"/>
                </a:solidFill>
                <a:latin typeface="Montserrat"/>
                <a:ea typeface="Montserrat"/>
                <a:cs typeface="Montserrat"/>
                <a:sym typeface="Montserrat"/>
              </a:rPr>
              <a:t>increasing land value</a:t>
            </a:r>
            <a:r>
              <a:rPr lang="en" sz="1100">
                <a:solidFill>
                  <a:schemeClr val="dk1"/>
                </a:solidFill>
                <a:latin typeface="Montserrat"/>
                <a:ea typeface="Montserrat"/>
                <a:cs typeface="Montserrat"/>
                <a:sym typeface="Montserrat"/>
              </a:rPr>
              <a:t> </a:t>
            </a:r>
            <a:r>
              <a:rPr b="1" lang="en" sz="1100">
                <a:solidFill>
                  <a:srgbClr val="1211CA"/>
                </a:solidFill>
                <a:latin typeface="Montserrat"/>
                <a:ea typeface="Montserrat"/>
                <a:cs typeface="Montserrat"/>
                <a:sym typeface="Montserrat"/>
              </a:rPr>
              <a:t>caused by public action</a:t>
            </a:r>
            <a:r>
              <a:rPr lang="en" sz="1100">
                <a:solidFill>
                  <a:schemeClr val="dk1"/>
                </a:solidFill>
                <a:latin typeface="Montserrat"/>
                <a:ea typeface="Montserrat"/>
                <a:cs typeface="Montserrat"/>
                <a:sym typeface="Montserrat"/>
              </a:rPr>
              <a:t> (Alterman, 2012)</a:t>
            </a:r>
            <a:endParaRPr/>
          </a:p>
        </p:txBody>
      </p:sp>
      <p:sp>
        <p:nvSpPr>
          <p:cNvPr id="426" name="Google Shape;426;p31"/>
          <p:cNvSpPr txBox="1"/>
          <p:nvPr>
            <p:ph idx="1" type="body"/>
          </p:nvPr>
        </p:nvSpPr>
        <p:spPr>
          <a:xfrm>
            <a:off x="9245225" y="1303600"/>
            <a:ext cx="2863500" cy="1111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000"/>
              <a:t>Kampung Resilience Project List akan dibiayai dgn skema in-kind contribution (development-based) dari LBF</a:t>
            </a:r>
            <a:endParaRPr sz="1000"/>
          </a:p>
          <a:p>
            <a:pPr indent="0" lvl="0" marL="0" rtl="0" algn="l">
              <a:lnSpc>
                <a:spcPct val="95000"/>
              </a:lnSpc>
              <a:spcBef>
                <a:spcPts val="1200"/>
              </a:spcBef>
              <a:spcAft>
                <a:spcPts val="1200"/>
              </a:spcAft>
              <a:buNone/>
            </a:pPr>
            <a:r>
              <a:rPr lang="en" sz="1000"/>
              <a:t>Jelasin ada insentif pembebasan pajak inreturn to Value Capture</a:t>
            </a:r>
            <a:endParaRPr sz="1000"/>
          </a:p>
        </p:txBody>
      </p:sp>
      <p:sp>
        <p:nvSpPr>
          <p:cNvPr id="427" name="Google Shape;427;p31"/>
          <p:cNvSpPr txBox="1"/>
          <p:nvPr/>
        </p:nvSpPr>
        <p:spPr>
          <a:xfrm>
            <a:off x="5845157" y="3439150"/>
            <a:ext cx="3012600" cy="1200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100">
                <a:solidFill>
                  <a:schemeClr val="dk1"/>
                </a:solidFill>
                <a:latin typeface="Montserrat"/>
                <a:ea typeface="Montserrat"/>
                <a:cs typeface="Montserrat"/>
                <a:sym typeface="Montserrat"/>
              </a:rPr>
              <a:t>With these coastal flood complementary measures in place, asset damage costs become zero or minimal. Businesses can operate more smoothly, creating potential for an increase in their land value.</a:t>
            </a:r>
            <a:endParaRPr/>
          </a:p>
        </p:txBody>
      </p:sp>
      <p:sp>
        <p:nvSpPr>
          <p:cNvPr id="428" name="Google Shape;428;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Intro to</a:t>
            </a:r>
            <a:r>
              <a:rPr b="1" lang="en" sz="2400">
                <a:solidFill>
                  <a:srgbClr val="1211CA"/>
                </a:solidFill>
                <a:latin typeface="Montserrat Black"/>
                <a:ea typeface="Montserrat Black"/>
                <a:cs typeface="Montserrat Black"/>
                <a:sym typeface="Montserrat Black"/>
              </a:rPr>
              <a:t> Coastal Flooding</a:t>
            </a:r>
            <a:endParaRPr sz="2400">
              <a:solidFill>
                <a:srgbClr val="1211CA"/>
              </a:solidFill>
            </a:endParaRPr>
          </a:p>
        </p:txBody>
      </p:sp>
      <p:sp>
        <p:nvSpPr>
          <p:cNvPr id="80" name="Google Shape;80;p14"/>
          <p:cNvSpPr/>
          <p:nvPr/>
        </p:nvSpPr>
        <p:spPr>
          <a:xfrm>
            <a:off x="-2510975" y="3315800"/>
            <a:ext cx="2364300" cy="1321500"/>
          </a:xfrm>
          <a:prstGeom prst="rect">
            <a:avLst/>
          </a:prstGeom>
          <a:solidFill>
            <a:srgbClr val="F9B314"/>
          </a:solidFill>
          <a:ln>
            <a:noFill/>
          </a:ln>
        </p:spPr>
        <p:txBody>
          <a:bodyPr anchorCtr="0" anchor="ctr" bIns="142225" lIns="142225" spcFirstLastPara="1" rIns="142225" wrap="square" tIns="142225">
            <a:noAutofit/>
          </a:bodyPr>
          <a:lstStyle/>
          <a:p>
            <a:pPr indent="0" lvl="0" marL="0" rtl="0" algn="ctr">
              <a:spcBef>
                <a:spcPts val="0"/>
              </a:spcBef>
              <a:spcAft>
                <a:spcPts val="0"/>
              </a:spcAft>
              <a:buNone/>
            </a:pPr>
            <a:r>
              <a:rPr b="1" lang="en" sz="1200">
                <a:solidFill>
                  <a:srgbClr val="FF0000"/>
                </a:solidFill>
              </a:rPr>
              <a:t>TBU: Peta Kecamatan Pademangan, menjelaskan problem coastal flooding di Pademangan (land subsidence, topografi, kampung yang affected di Kecamatan tsb)</a:t>
            </a:r>
            <a:endParaRPr b="1" sz="1200">
              <a:solidFill>
                <a:srgbClr val="FF0000"/>
              </a:solidFill>
            </a:endParaRPr>
          </a:p>
        </p:txBody>
      </p:sp>
      <p:sp>
        <p:nvSpPr>
          <p:cNvPr id="81" name="Google Shape;81;p14"/>
          <p:cNvSpPr/>
          <p:nvPr/>
        </p:nvSpPr>
        <p:spPr>
          <a:xfrm>
            <a:off x="9290750" y="3038600"/>
            <a:ext cx="2186100" cy="1321500"/>
          </a:xfrm>
          <a:prstGeom prst="rect">
            <a:avLst/>
          </a:prstGeom>
          <a:solidFill>
            <a:srgbClr val="F9B314"/>
          </a:solidFill>
          <a:ln>
            <a:noFill/>
          </a:ln>
        </p:spPr>
        <p:txBody>
          <a:bodyPr anchorCtr="0" anchor="ctr" bIns="142225" lIns="142225" spcFirstLastPara="1" rIns="142225" wrap="square" tIns="142225">
            <a:noAutofit/>
          </a:bodyPr>
          <a:lstStyle/>
          <a:p>
            <a:pPr indent="0" lvl="0" marL="0" rtl="0" algn="ctr">
              <a:spcBef>
                <a:spcPts val="0"/>
              </a:spcBef>
              <a:spcAft>
                <a:spcPts val="0"/>
              </a:spcAft>
              <a:buNone/>
            </a:pPr>
            <a:r>
              <a:rPr b="1" lang="en" sz="1200">
                <a:solidFill>
                  <a:srgbClr val="FF0000"/>
                </a:solidFill>
              </a:rPr>
              <a:t>TBU: Peta Kecamatan Pademangan, menunjukkan tanggul pantai di sepanjang pesisir, plus dampaknya (positif) terhadap coastal flooding</a:t>
            </a:r>
            <a:endParaRPr sz="1200"/>
          </a:p>
        </p:txBody>
      </p:sp>
      <p:pic>
        <p:nvPicPr>
          <p:cNvPr id="82" name="Google Shape;82;p14" title="inundation before tanggul.jpeg"/>
          <p:cNvPicPr preferRelativeResize="0"/>
          <p:nvPr/>
        </p:nvPicPr>
        <p:blipFill>
          <a:blip r:embed="rId3">
            <a:alphaModFix/>
          </a:blip>
          <a:stretch>
            <a:fillRect/>
          </a:stretch>
        </p:blipFill>
        <p:spPr>
          <a:xfrm>
            <a:off x="436088" y="2279976"/>
            <a:ext cx="4010025" cy="2835198"/>
          </a:xfrm>
          <a:prstGeom prst="rect">
            <a:avLst/>
          </a:prstGeom>
          <a:noFill/>
          <a:ln>
            <a:noFill/>
          </a:ln>
        </p:spPr>
      </p:pic>
      <p:pic>
        <p:nvPicPr>
          <p:cNvPr id="83" name="Google Shape;83;p14" title="inundation after tanggul.jpeg"/>
          <p:cNvPicPr preferRelativeResize="0"/>
          <p:nvPr/>
        </p:nvPicPr>
        <p:blipFill>
          <a:blip r:embed="rId4">
            <a:alphaModFix/>
          </a:blip>
          <a:stretch>
            <a:fillRect/>
          </a:stretch>
        </p:blipFill>
        <p:spPr>
          <a:xfrm>
            <a:off x="4724075" y="2065212"/>
            <a:ext cx="4191427" cy="2963477"/>
          </a:xfrm>
          <a:prstGeom prst="rect">
            <a:avLst/>
          </a:prstGeom>
          <a:noFill/>
          <a:ln>
            <a:noFill/>
          </a:ln>
        </p:spPr>
      </p:pic>
      <p:sp>
        <p:nvSpPr>
          <p:cNvPr id="84" name="Google Shape;84;p14"/>
          <p:cNvSpPr txBox="1"/>
          <p:nvPr/>
        </p:nvSpPr>
        <p:spPr>
          <a:xfrm>
            <a:off x="0" y="4491150"/>
            <a:ext cx="4247700" cy="3309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200"/>
              </a:spcAft>
              <a:buNone/>
            </a:pPr>
            <a:r>
              <a:t/>
            </a:r>
            <a:endParaRPr sz="950">
              <a:solidFill>
                <a:schemeClr val="dk1"/>
              </a:solidFill>
              <a:latin typeface="Tahoma"/>
              <a:ea typeface="Tahoma"/>
              <a:cs typeface="Tahoma"/>
              <a:sym typeface="Tahoma"/>
            </a:endParaRPr>
          </a:p>
        </p:txBody>
      </p:sp>
      <p:sp>
        <p:nvSpPr>
          <p:cNvPr id="85" name="Google Shape;85;p14"/>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
        <p:nvSpPr>
          <p:cNvPr id="86" name="Google Shape;86;p14"/>
          <p:cNvSpPr txBox="1"/>
          <p:nvPr>
            <p:ph idx="4294967295" type="body"/>
          </p:nvPr>
        </p:nvSpPr>
        <p:spPr>
          <a:xfrm>
            <a:off x="210125" y="525625"/>
            <a:ext cx="8679900" cy="15888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lang="en" sz="1100">
                <a:solidFill>
                  <a:srgbClr val="2D262A"/>
                </a:solidFill>
                <a:latin typeface="Montserrat"/>
                <a:ea typeface="Montserrat"/>
                <a:cs typeface="Montserrat"/>
                <a:sym typeface="Montserrat"/>
              </a:rPr>
              <a:t>Jakarta's coastal flooding is a </a:t>
            </a:r>
            <a:r>
              <a:rPr b="1" lang="en" sz="1100">
                <a:solidFill>
                  <a:srgbClr val="2D262A"/>
                </a:solidFill>
                <a:latin typeface="Montserrat"/>
                <a:ea typeface="Montserrat"/>
                <a:cs typeface="Montserrat"/>
                <a:sym typeface="Montserrat"/>
              </a:rPr>
              <a:t>persistent annual urban challenge</a:t>
            </a:r>
            <a:r>
              <a:rPr lang="en" sz="1100">
                <a:solidFill>
                  <a:srgbClr val="2D262A"/>
                </a:solidFill>
                <a:latin typeface="Montserrat"/>
                <a:ea typeface="Montserrat"/>
                <a:cs typeface="Montserrat"/>
                <a:sym typeface="Montserrat"/>
              </a:rPr>
              <a:t>, mainly caused by land subsidence, excessive groundwater extraction, and inadequate ecological protection.</a:t>
            </a:r>
            <a:endParaRPr sz="1100">
              <a:solidFill>
                <a:srgbClr val="2D262A"/>
              </a:solidFill>
              <a:latin typeface="Montserrat"/>
              <a:ea typeface="Montserrat"/>
              <a:cs typeface="Montserrat"/>
              <a:sym typeface="Montserrat"/>
            </a:endParaRPr>
          </a:p>
          <a:p>
            <a:pPr indent="0" lvl="0" marL="0" marR="0" rtl="0" algn="just">
              <a:lnSpc>
                <a:spcPct val="100000"/>
              </a:lnSpc>
              <a:spcBef>
                <a:spcPts val="0"/>
              </a:spcBef>
              <a:spcAft>
                <a:spcPts val="0"/>
              </a:spcAft>
              <a:buNone/>
            </a:pPr>
            <a:r>
              <a:t/>
            </a:r>
            <a:endParaRPr sz="1100">
              <a:solidFill>
                <a:srgbClr val="2D262A"/>
              </a:solidFill>
              <a:latin typeface="Montserrat"/>
              <a:ea typeface="Montserrat"/>
              <a:cs typeface="Montserrat"/>
              <a:sym typeface="Montserrat"/>
            </a:endParaRPr>
          </a:p>
          <a:p>
            <a:pPr indent="0" lvl="0" marL="0" rtl="0" algn="just">
              <a:lnSpc>
                <a:spcPct val="100000"/>
              </a:lnSpc>
              <a:spcBef>
                <a:spcPts val="0"/>
              </a:spcBef>
              <a:spcAft>
                <a:spcPts val="0"/>
              </a:spcAft>
              <a:buNone/>
            </a:pPr>
            <a:r>
              <a:rPr lang="en" sz="1100">
                <a:solidFill>
                  <a:srgbClr val="2D262A"/>
                </a:solidFill>
                <a:latin typeface="Montserrat"/>
                <a:ea typeface="Montserrat"/>
                <a:cs typeface="Montserrat"/>
                <a:sym typeface="Montserrat"/>
              </a:rPr>
              <a:t>Pemprov DKI Jakarta has undertaken various efforts to mitigate coastal risks, including </a:t>
            </a:r>
            <a:r>
              <a:rPr b="1" lang="en" sz="1100">
                <a:solidFill>
                  <a:srgbClr val="2D262A"/>
                </a:solidFill>
                <a:latin typeface="Montserrat"/>
                <a:ea typeface="Montserrat"/>
                <a:cs typeface="Montserrat"/>
                <a:sym typeface="Montserrat"/>
              </a:rPr>
              <a:t>constructing coastal dikes</a:t>
            </a:r>
            <a:r>
              <a:rPr lang="en" sz="1100">
                <a:solidFill>
                  <a:srgbClr val="2D262A"/>
                </a:solidFill>
                <a:latin typeface="Montserrat"/>
                <a:ea typeface="Montserrat"/>
                <a:cs typeface="Montserrat"/>
                <a:sym typeface="Montserrat"/>
              </a:rPr>
              <a:t> along the coastline. </a:t>
            </a:r>
            <a:endParaRPr sz="1100">
              <a:solidFill>
                <a:srgbClr val="2D262A"/>
              </a:solidFill>
              <a:latin typeface="Montserrat"/>
              <a:ea typeface="Montserrat"/>
              <a:cs typeface="Montserrat"/>
              <a:sym typeface="Montserrat"/>
            </a:endParaRPr>
          </a:p>
          <a:p>
            <a:pPr indent="0" lvl="0" marL="0" rtl="0" algn="just">
              <a:lnSpc>
                <a:spcPct val="100000"/>
              </a:lnSpc>
              <a:spcBef>
                <a:spcPts val="1200"/>
              </a:spcBef>
              <a:spcAft>
                <a:spcPts val="0"/>
              </a:spcAft>
              <a:buNone/>
            </a:pPr>
            <a:r>
              <a:rPr b="1" lang="en" sz="1100">
                <a:solidFill>
                  <a:srgbClr val="2D262A"/>
                </a:solidFill>
                <a:latin typeface="Montserrat"/>
                <a:ea typeface="Montserrat"/>
                <a:cs typeface="Montserrat"/>
                <a:sym typeface="Montserrat"/>
              </a:rPr>
              <a:t>However</a:t>
            </a:r>
            <a:r>
              <a:rPr lang="en" sz="1100">
                <a:solidFill>
                  <a:srgbClr val="2D262A"/>
                </a:solidFill>
                <a:latin typeface="Montserrat"/>
                <a:ea typeface="Montserrat"/>
                <a:cs typeface="Montserrat"/>
                <a:sym typeface="Montserrat"/>
              </a:rPr>
              <a:t>, the current infrastructure plan is inadequate to address persistent inundation caused by rainfall and excess river volume.</a:t>
            </a:r>
            <a:endParaRPr sz="1100">
              <a:solidFill>
                <a:srgbClr val="2D262A"/>
              </a:solidFill>
              <a:latin typeface="Montserrat"/>
              <a:ea typeface="Montserrat"/>
              <a:cs typeface="Montserrat"/>
              <a:sym typeface="Montserrat"/>
            </a:endParaRPr>
          </a:p>
          <a:p>
            <a:pPr indent="0" lvl="0" marL="0" rtl="0" algn="just">
              <a:lnSpc>
                <a:spcPct val="100000"/>
              </a:lnSpc>
              <a:spcBef>
                <a:spcPts val="1200"/>
              </a:spcBef>
              <a:spcAft>
                <a:spcPts val="0"/>
              </a:spcAft>
              <a:buNone/>
            </a:pPr>
            <a:r>
              <a:rPr lang="en" sz="1100">
                <a:solidFill>
                  <a:srgbClr val="2D262A"/>
                </a:solidFill>
                <a:latin typeface="Montserrat"/>
                <a:ea typeface="Montserrat"/>
                <a:cs typeface="Montserrat"/>
                <a:sym typeface="Montserrat"/>
              </a:rPr>
              <a:t>We chose Kecamatan Pademangan to narrow the research scope under the limited time given.</a:t>
            </a:r>
            <a:endParaRPr sz="1100">
              <a:solidFill>
                <a:srgbClr val="2D262A"/>
              </a:solidFill>
              <a:latin typeface="Montserrat"/>
              <a:ea typeface="Montserrat"/>
              <a:cs typeface="Montserrat"/>
              <a:sym typeface="Montserrat"/>
            </a:endParaRPr>
          </a:p>
          <a:p>
            <a:pPr indent="0" lvl="0" marL="0" rtl="0" algn="just">
              <a:lnSpc>
                <a:spcPct val="100000"/>
              </a:lnSpc>
              <a:spcBef>
                <a:spcPts val="1200"/>
              </a:spcBef>
              <a:spcAft>
                <a:spcPts val="1200"/>
              </a:spcAft>
              <a:buNone/>
            </a:pPr>
            <a:r>
              <a:t/>
            </a:r>
            <a:endParaRPr sz="1100">
              <a:solidFill>
                <a:srgbClr val="2D262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5" title="grafik prioritas-01.png"/>
          <p:cNvPicPr preferRelativeResize="0"/>
          <p:nvPr/>
        </p:nvPicPr>
        <p:blipFill rotWithShape="1">
          <a:blip r:embed="rId3">
            <a:alphaModFix/>
          </a:blip>
          <a:srcRect b="14495" l="0" r="48846" t="13281"/>
          <a:stretch/>
        </p:blipFill>
        <p:spPr>
          <a:xfrm>
            <a:off x="286189" y="666450"/>
            <a:ext cx="4258801" cy="3382174"/>
          </a:xfrm>
          <a:prstGeom prst="rect">
            <a:avLst/>
          </a:prstGeom>
          <a:noFill/>
          <a:ln>
            <a:noFill/>
          </a:ln>
        </p:spPr>
      </p:pic>
      <p:sp>
        <p:nvSpPr>
          <p:cNvPr id="92" name="Google Shape;92;p15"/>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Balancing</a:t>
            </a:r>
            <a:r>
              <a:rPr b="1" lang="en" sz="2400">
                <a:solidFill>
                  <a:srgbClr val="1211CA"/>
                </a:solidFill>
                <a:latin typeface="Montserrat Black"/>
                <a:ea typeface="Montserrat Black"/>
                <a:cs typeface="Montserrat Black"/>
                <a:sym typeface="Montserrat Black"/>
              </a:rPr>
              <a:t> Coastal Resilience</a:t>
            </a:r>
            <a:endParaRPr sz="2400">
              <a:solidFill>
                <a:srgbClr val="1211CA"/>
              </a:solidFill>
            </a:endParaRPr>
          </a:p>
        </p:txBody>
      </p:sp>
      <p:pic>
        <p:nvPicPr>
          <p:cNvPr id="93" name="Google Shape;93;p15"/>
          <p:cNvPicPr preferRelativeResize="0"/>
          <p:nvPr/>
        </p:nvPicPr>
        <p:blipFill>
          <a:blip r:embed="rId4">
            <a:alphaModFix/>
          </a:blip>
          <a:stretch>
            <a:fillRect/>
          </a:stretch>
        </p:blipFill>
        <p:spPr>
          <a:xfrm>
            <a:off x="-4377575" y="1031525"/>
            <a:ext cx="4123575" cy="2910245"/>
          </a:xfrm>
          <a:prstGeom prst="rect">
            <a:avLst/>
          </a:prstGeom>
          <a:noFill/>
          <a:ln>
            <a:noFill/>
          </a:ln>
        </p:spPr>
      </p:pic>
      <p:pic>
        <p:nvPicPr>
          <p:cNvPr id="94" name="Google Shape;94;p15"/>
          <p:cNvPicPr preferRelativeResize="0"/>
          <p:nvPr/>
        </p:nvPicPr>
        <p:blipFill rotWithShape="1">
          <a:blip r:embed="rId5">
            <a:alphaModFix/>
          </a:blip>
          <a:srcRect b="23075" l="2204" r="46521" t="14607"/>
          <a:stretch/>
        </p:blipFill>
        <p:spPr>
          <a:xfrm>
            <a:off x="-8724350" y="3079300"/>
            <a:ext cx="4465450" cy="1921324"/>
          </a:xfrm>
          <a:prstGeom prst="rect">
            <a:avLst/>
          </a:prstGeom>
          <a:noFill/>
          <a:ln>
            <a:noFill/>
          </a:ln>
        </p:spPr>
      </p:pic>
      <p:sp>
        <p:nvSpPr>
          <p:cNvPr id="95" name="Google Shape;95;p15"/>
          <p:cNvSpPr txBox="1"/>
          <p:nvPr/>
        </p:nvSpPr>
        <p:spPr>
          <a:xfrm>
            <a:off x="-4712602" y="-81875"/>
            <a:ext cx="4556400" cy="861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1100">
                <a:solidFill>
                  <a:srgbClr val="1211CA"/>
                </a:solidFill>
                <a:latin typeface="Montserrat"/>
                <a:ea typeface="Montserrat"/>
                <a:cs typeface="Montserrat"/>
                <a:sym typeface="Montserrat"/>
              </a:rPr>
              <a:t>However…</a:t>
            </a:r>
            <a:endParaRPr b="1" sz="1100">
              <a:solidFill>
                <a:srgbClr val="1211CA"/>
              </a:solidFill>
              <a:latin typeface="Montserrat"/>
              <a:ea typeface="Montserrat"/>
              <a:cs typeface="Montserrat"/>
              <a:sym typeface="Montserrat"/>
            </a:endParaRPr>
          </a:p>
          <a:p>
            <a:pPr indent="0" lvl="0" marL="0" marR="0" rtl="0" algn="just">
              <a:lnSpc>
                <a:spcPct val="100000"/>
              </a:lnSpc>
              <a:spcBef>
                <a:spcPts val="0"/>
              </a:spcBef>
              <a:spcAft>
                <a:spcPts val="0"/>
              </a:spcAft>
              <a:buNone/>
            </a:pPr>
            <a:r>
              <a:rPr lang="en" sz="1100">
                <a:solidFill>
                  <a:srgbClr val="2D262A"/>
                </a:solidFill>
                <a:latin typeface="Montserrat"/>
                <a:ea typeface="Montserrat"/>
                <a:cs typeface="Montserrat"/>
                <a:sym typeface="Montserrat"/>
              </a:rPr>
              <a:t>in order to a</a:t>
            </a:r>
            <a:r>
              <a:rPr lang="en" sz="1100">
                <a:solidFill>
                  <a:srgbClr val="2D262A"/>
                </a:solidFill>
                <a:latin typeface="Montserrat"/>
                <a:ea typeface="Montserrat"/>
                <a:cs typeface="Montserrat"/>
                <a:sym typeface="Montserrat"/>
              </a:rPr>
              <a:t>ddress coastal flooding more extensive and comprehensive requires coastal resilience that comprises of primary and complementary measures.</a:t>
            </a:r>
            <a:endParaRPr b="1" sz="1100">
              <a:solidFill>
                <a:srgbClr val="1211CA"/>
              </a:solidFill>
              <a:latin typeface="Montserrat"/>
              <a:ea typeface="Montserrat"/>
              <a:cs typeface="Montserrat"/>
              <a:sym typeface="Montserrat"/>
            </a:endParaRPr>
          </a:p>
        </p:txBody>
      </p:sp>
      <p:sp>
        <p:nvSpPr>
          <p:cNvPr id="96" name="Google Shape;96;p15"/>
          <p:cNvSpPr/>
          <p:nvPr/>
        </p:nvSpPr>
        <p:spPr>
          <a:xfrm>
            <a:off x="-7207375" y="603525"/>
            <a:ext cx="4123500" cy="347100"/>
          </a:xfrm>
          <a:prstGeom prst="rect">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0000"/>
                </a:solidFill>
              </a:rPr>
              <a:t>Ramu dengan</a:t>
            </a:r>
            <a:r>
              <a:rPr b="1" lang="en" sz="1300">
                <a:solidFill>
                  <a:srgbClr val="FF0000"/>
                </a:solidFill>
              </a:rPr>
              <a:t> teoretis yg ditemuin winu tadi</a:t>
            </a:r>
            <a:endParaRPr b="1" sz="1300">
              <a:solidFill>
                <a:srgbClr val="FF0000"/>
              </a:solidFill>
            </a:endParaRPr>
          </a:p>
        </p:txBody>
      </p:sp>
      <p:sp>
        <p:nvSpPr>
          <p:cNvPr id="97" name="Google Shape;97;p15"/>
          <p:cNvSpPr txBox="1"/>
          <p:nvPr/>
        </p:nvSpPr>
        <p:spPr>
          <a:xfrm>
            <a:off x="4885198" y="5940900"/>
            <a:ext cx="4258800" cy="400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200"/>
              </a:spcAft>
              <a:buNone/>
            </a:pPr>
            <a:r>
              <a:t/>
            </a:r>
            <a:endParaRPr/>
          </a:p>
        </p:txBody>
      </p:sp>
      <p:pic>
        <p:nvPicPr>
          <p:cNvPr id="98" name="Google Shape;98;p15"/>
          <p:cNvPicPr preferRelativeResize="0"/>
          <p:nvPr/>
        </p:nvPicPr>
        <p:blipFill>
          <a:blip r:embed="rId6">
            <a:alphaModFix/>
          </a:blip>
          <a:stretch>
            <a:fillRect/>
          </a:stretch>
        </p:blipFill>
        <p:spPr>
          <a:xfrm>
            <a:off x="-8724350" y="1717225"/>
            <a:ext cx="1936725" cy="1844000"/>
          </a:xfrm>
          <a:prstGeom prst="rect">
            <a:avLst/>
          </a:prstGeom>
          <a:noFill/>
          <a:ln>
            <a:noFill/>
          </a:ln>
        </p:spPr>
      </p:pic>
      <p:sp>
        <p:nvSpPr>
          <p:cNvPr id="99" name="Google Shape;99;p15"/>
          <p:cNvSpPr txBox="1"/>
          <p:nvPr/>
        </p:nvSpPr>
        <p:spPr>
          <a:xfrm>
            <a:off x="228600" y="4192450"/>
            <a:ext cx="4374000" cy="861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lang="en" sz="1100">
                <a:solidFill>
                  <a:srgbClr val="595959"/>
                </a:solidFill>
                <a:latin typeface="Montserrat"/>
                <a:ea typeface="Montserrat"/>
                <a:cs typeface="Montserrat"/>
                <a:sym typeface="Montserrat"/>
              </a:rPr>
              <a:t>Coastal resilience ideally enhances both the socio-economic system and the natural system resilience¹.</a:t>
            </a:r>
            <a:endParaRPr sz="1100">
              <a:solidFill>
                <a:srgbClr val="595959"/>
              </a:solidFill>
              <a:latin typeface="Montserrat"/>
              <a:ea typeface="Montserrat"/>
              <a:cs typeface="Montserrat"/>
              <a:sym typeface="Montserrat"/>
            </a:endParaRPr>
          </a:p>
          <a:p>
            <a:pPr indent="0" lvl="0" marL="0" marR="0" rtl="0" algn="just">
              <a:lnSpc>
                <a:spcPct val="100000"/>
              </a:lnSpc>
              <a:spcBef>
                <a:spcPts val="0"/>
              </a:spcBef>
              <a:spcAft>
                <a:spcPts val="0"/>
              </a:spcAft>
              <a:buNone/>
            </a:pPr>
            <a:r>
              <a:rPr lang="en" sz="1100">
                <a:solidFill>
                  <a:srgbClr val="595959"/>
                </a:solidFill>
                <a:latin typeface="Montserrat"/>
                <a:ea typeface="Montserrat"/>
                <a:cs typeface="Montserrat"/>
                <a:sym typeface="Montserrat"/>
              </a:rPr>
              <a:t>Implementing coastal resilience requires a </a:t>
            </a:r>
            <a:r>
              <a:rPr b="1" lang="en" sz="1100">
                <a:solidFill>
                  <a:srgbClr val="595959"/>
                </a:solidFill>
                <a:latin typeface="Montserrat"/>
                <a:ea typeface="Montserrat"/>
                <a:cs typeface="Montserrat"/>
                <a:sym typeface="Montserrat"/>
              </a:rPr>
              <a:t>balance between socio-economic and natural systems</a:t>
            </a:r>
            <a:r>
              <a:rPr lang="en" sz="1100">
                <a:solidFill>
                  <a:srgbClr val="595959"/>
                </a:solidFill>
                <a:latin typeface="Montserrat"/>
                <a:ea typeface="Montserrat"/>
                <a:cs typeface="Montserrat"/>
                <a:sym typeface="Montserrat"/>
              </a:rPr>
              <a:t>. </a:t>
            </a:r>
            <a:endParaRPr sz="1100">
              <a:solidFill>
                <a:srgbClr val="595959"/>
              </a:solidFill>
              <a:latin typeface="Montserrat"/>
              <a:ea typeface="Montserrat"/>
              <a:cs typeface="Montserrat"/>
              <a:sym typeface="Montserrat"/>
            </a:endParaRPr>
          </a:p>
        </p:txBody>
      </p:sp>
      <p:sp>
        <p:nvSpPr>
          <p:cNvPr id="100" name="Google Shape;100;p15"/>
          <p:cNvSpPr txBox="1"/>
          <p:nvPr/>
        </p:nvSpPr>
        <p:spPr>
          <a:xfrm>
            <a:off x="4716425" y="588038"/>
            <a:ext cx="4258800" cy="861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lang="en" sz="1100">
                <a:solidFill>
                  <a:srgbClr val="595959"/>
                </a:solidFill>
                <a:latin typeface="Montserrat"/>
                <a:ea typeface="Montserrat"/>
                <a:cs typeface="Montserrat"/>
                <a:sym typeface="Montserrat"/>
              </a:rPr>
              <a:t>To balance the socio-economic and natural system resilience in Pademangan, one should consider the </a:t>
            </a:r>
            <a:r>
              <a:rPr b="1" lang="en" sz="1100">
                <a:solidFill>
                  <a:srgbClr val="595959"/>
                </a:solidFill>
                <a:latin typeface="Montserrat"/>
                <a:ea typeface="Montserrat"/>
                <a:cs typeface="Montserrat"/>
                <a:sym typeface="Montserrat"/>
              </a:rPr>
              <a:t>significant presence of kampung </a:t>
            </a:r>
            <a:r>
              <a:rPr lang="en" sz="1100">
                <a:solidFill>
                  <a:srgbClr val="595959"/>
                </a:solidFill>
                <a:latin typeface="Montserrat"/>
                <a:ea typeface="Montserrat"/>
                <a:cs typeface="Montserrat"/>
                <a:sym typeface="Montserrat"/>
              </a:rPr>
              <a:t>in the district and see them as an </a:t>
            </a:r>
            <a:r>
              <a:rPr b="1" lang="en" sz="1100">
                <a:solidFill>
                  <a:srgbClr val="595959"/>
                </a:solidFill>
                <a:latin typeface="Montserrat"/>
                <a:ea typeface="Montserrat"/>
                <a:cs typeface="Montserrat"/>
                <a:sym typeface="Montserrat"/>
              </a:rPr>
              <a:t>equal partner.</a:t>
            </a:r>
            <a:endParaRPr b="1" sz="1100">
              <a:solidFill>
                <a:srgbClr val="595959"/>
              </a:solidFill>
              <a:latin typeface="Montserrat"/>
              <a:ea typeface="Montserrat"/>
              <a:cs typeface="Montserrat"/>
              <a:sym typeface="Montserrat"/>
            </a:endParaRPr>
          </a:p>
        </p:txBody>
      </p:sp>
      <p:pic>
        <p:nvPicPr>
          <p:cNvPr id="101" name="Google Shape;101;p15" title="kampung and inundation-01.png"/>
          <p:cNvPicPr preferRelativeResize="0"/>
          <p:nvPr/>
        </p:nvPicPr>
        <p:blipFill rotWithShape="1">
          <a:blip r:embed="rId7">
            <a:alphaModFix/>
          </a:blip>
          <a:srcRect b="0" l="0" r="3512" t="0"/>
          <a:stretch/>
        </p:blipFill>
        <p:spPr>
          <a:xfrm>
            <a:off x="4827825" y="1449950"/>
            <a:ext cx="4024576" cy="2947051"/>
          </a:xfrm>
          <a:prstGeom prst="rect">
            <a:avLst/>
          </a:prstGeom>
          <a:noFill/>
          <a:ln>
            <a:noFill/>
          </a:ln>
        </p:spPr>
      </p:pic>
      <p:sp>
        <p:nvSpPr>
          <p:cNvPr id="102" name="Google Shape;102;p15"/>
          <p:cNvSpPr txBox="1"/>
          <p:nvPr>
            <p:ph idx="4294967295" type="body"/>
          </p:nvPr>
        </p:nvSpPr>
        <p:spPr>
          <a:xfrm>
            <a:off x="4827825" y="4510450"/>
            <a:ext cx="4024500" cy="543900"/>
          </a:xfrm>
          <a:prstGeom prst="rect">
            <a:avLst/>
          </a:prstGeom>
        </p:spPr>
        <p:txBody>
          <a:bodyPr anchorCtr="0" anchor="t" bIns="91425" lIns="91425" spcFirstLastPara="1" rIns="91425" wrap="square" tIns="91425">
            <a:normAutofit/>
          </a:bodyPr>
          <a:lstStyle/>
          <a:p>
            <a:pPr indent="0" lvl="0" marL="0" rtl="0" algn="r">
              <a:spcBef>
                <a:spcPts val="0"/>
              </a:spcBef>
              <a:spcAft>
                <a:spcPts val="1200"/>
              </a:spcAft>
              <a:buNone/>
            </a:pPr>
            <a:r>
              <a:rPr lang="en" sz="800">
                <a:latin typeface="Montserrat"/>
                <a:ea typeface="Montserrat"/>
                <a:cs typeface="Montserrat"/>
                <a:sym typeface="Montserrat"/>
              </a:rPr>
              <a:t>¹</a:t>
            </a:r>
            <a:r>
              <a:rPr lang="en" sz="800">
                <a:latin typeface="Montserrat"/>
                <a:ea typeface="Montserrat"/>
                <a:cs typeface="Montserrat"/>
                <a:sym typeface="Montserrat"/>
              </a:rPr>
              <a:t>Masselink, G., &amp; Lazarus, E. (2019). Defining Coastal Resilience. </a:t>
            </a:r>
            <a:r>
              <a:rPr i="1" lang="en" sz="800">
                <a:latin typeface="Montserrat"/>
                <a:ea typeface="Montserrat"/>
                <a:cs typeface="Montserrat"/>
                <a:sym typeface="Montserrat"/>
              </a:rPr>
              <a:t>Water</a:t>
            </a:r>
            <a:r>
              <a:rPr lang="en" sz="800">
                <a:latin typeface="Montserrat"/>
                <a:ea typeface="Montserrat"/>
                <a:cs typeface="Montserrat"/>
                <a:sym typeface="Montserrat"/>
              </a:rPr>
              <a:t>, </a:t>
            </a:r>
            <a:r>
              <a:rPr i="1" lang="en" sz="800">
                <a:latin typeface="Montserrat"/>
                <a:ea typeface="Montserrat"/>
                <a:cs typeface="Montserrat"/>
                <a:sym typeface="Montserrat"/>
              </a:rPr>
              <a:t>11</a:t>
            </a:r>
            <a:r>
              <a:rPr lang="en" sz="800">
                <a:latin typeface="Montserrat"/>
                <a:ea typeface="Montserrat"/>
                <a:cs typeface="Montserrat"/>
                <a:sym typeface="Montserrat"/>
              </a:rPr>
              <a:t>(12), 2587.</a:t>
            </a:r>
            <a:r>
              <a:rPr lang="en" sz="800">
                <a:uFill>
                  <a:noFill/>
                </a:uFill>
                <a:latin typeface="Montserrat"/>
                <a:ea typeface="Montserrat"/>
                <a:cs typeface="Montserrat"/>
                <a:sym typeface="Montserrat"/>
                <a:hlinkClick r:id="rId8"/>
              </a:rPr>
              <a:t> </a:t>
            </a:r>
            <a:r>
              <a:rPr lang="en" sz="800" u="sng">
                <a:latin typeface="Montserrat"/>
                <a:ea typeface="Montserrat"/>
                <a:cs typeface="Montserrat"/>
                <a:sym typeface="Montserrat"/>
                <a:hlinkClick r:id="rId9"/>
              </a:rPr>
              <a:t>https://doi.org/10.3390/w1112258</a:t>
            </a:r>
            <a:endParaRPr sz="800">
              <a:latin typeface="Montserrat"/>
              <a:ea typeface="Montserrat"/>
              <a:cs typeface="Montserrat"/>
              <a:sym typeface="Montserrat"/>
            </a:endParaRPr>
          </a:p>
        </p:txBody>
      </p:sp>
      <p:sp>
        <p:nvSpPr>
          <p:cNvPr id="103" name="Google Shape;103;p15"/>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1211CA"/>
                </a:solidFill>
                <a:latin typeface="Montserrat Black"/>
                <a:ea typeface="Montserrat Black"/>
                <a:cs typeface="Montserrat Black"/>
                <a:sym typeface="Montserrat Black"/>
              </a:rPr>
              <a:t>Coastal Resilience </a:t>
            </a:r>
            <a:r>
              <a:rPr b="1" lang="en" sz="2400">
                <a:solidFill>
                  <a:srgbClr val="F9B314"/>
                </a:solidFill>
                <a:latin typeface="Montserrat Black"/>
                <a:ea typeface="Montserrat Black"/>
                <a:cs typeface="Montserrat Black"/>
                <a:sym typeface="Montserrat Black"/>
              </a:rPr>
              <a:t>Measures</a:t>
            </a:r>
            <a:endParaRPr sz="2400">
              <a:solidFill>
                <a:srgbClr val="1211CA"/>
              </a:solidFill>
            </a:endParaRPr>
          </a:p>
        </p:txBody>
      </p:sp>
      <p:pic>
        <p:nvPicPr>
          <p:cNvPr id="109" name="Google Shape;109;p16"/>
          <p:cNvPicPr preferRelativeResize="0"/>
          <p:nvPr/>
        </p:nvPicPr>
        <p:blipFill>
          <a:blip r:embed="rId3">
            <a:alphaModFix/>
          </a:blip>
          <a:stretch>
            <a:fillRect/>
          </a:stretch>
        </p:blipFill>
        <p:spPr>
          <a:xfrm>
            <a:off x="-4377575" y="1031525"/>
            <a:ext cx="4123575" cy="2910245"/>
          </a:xfrm>
          <a:prstGeom prst="rect">
            <a:avLst/>
          </a:prstGeom>
          <a:noFill/>
          <a:ln>
            <a:noFill/>
          </a:ln>
        </p:spPr>
      </p:pic>
      <p:pic>
        <p:nvPicPr>
          <p:cNvPr id="110" name="Google Shape;110;p16"/>
          <p:cNvPicPr preferRelativeResize="0"/>
          <p:nvPr/>
        </p:nvPicPr>
        <p:blipFill rotWithShape="1">
          <a:blip r:embed="rId4">
            <a:alphaModFix/>
          </a:blip>
          <a:srcRect b="23075" l="2204" r="46521" t="14607"/>
          <a:stretch/>
        </p:blipFill>
        <p:spPr>
          <a:xfrm>
            <a:off x="-8724350" y="3079300"/>
            <a:ext cx="4465450" cy="1921324"/>
          </a:xfrm>
          <a:prstGeom prst="rect">
            <a:avLst/>
          </a:prstGeom>
          <a:noFill/>
          <a:ln>
            <a:noFill/>
          </a:ln>
        </p:spPr>
      </p:pic>
      <p:sp>
        <p:nvSpPr>
          <p:cNvPr id="111" name="Google Shape;111;p16"/>
          <p:cNvSpPr txBox="1"/>
          <p:nvPr/>
        </p:nvSpPr>
        <p:spPr>
          <a:xfrm>
            <a:off x="-4712602" y="-81875"/>
            <a:ext cx="4556400" cy="861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None/>
            </a:pPr>
            <a:r>
              <a:rPr b="1" lang="en" sz="1100">
                <a:solidFill>
                  <a:srgbClr val="1211CA"/>
                </a:solidFill>
                <a:latin typeface="Montserrat"/>
                <a:ea typeface="Montserrat"/>
                <a:cs typeface="Montserrat"/>
                <a:sym typeface="Montserrat"/>
              </a:rPr>
              <a:t>However…</a:t>
            </a:r>
            <a:endParaRPr b="1" sz="1100">
              <a:solidFill>
                <a:srgbClr val="1211CA"/>
              </a:solidFill>
              <a:latin typeface="Montserrat"/>
              <a:ea typeface="Montserrat"/>
              <a:cs typeface="Montserrat"/>
              <a:sym typeface="Montserrat"/>
            </a:endParaRPr>
          </a:p>
          <a:p>
            <a:pPr indent="0" lvl="0" marL="0" marR="0" rtl="0" algn="just">
              <a:lnSpc>
                <a:spcPct val="100000"/>
              </a:lnSpc>
              <a:spcBef>
                <a:spcPts val="0"/>
              </a:spcBef>
              <a:spcAft>
                <a:spcPts val="0"/>
              </a:spcAft>
              <a:buNone/>
            </a:pPr>
            <a:r>
              <a:rPr lang="en" sz="1100">
                <a:solidFill>
                  <a:srgbClr val="2D262A"/>
                </a:solidFill>
                <a:latin typeface="Montserrat"/>
                <a:ea typeface="Montserrat"/>
                <a:cs typeface="Montserrat"/>
                <a:sym typeface="Montserrat"/>
              </a:rPr>
              <a:t>in order to address coastal flooding more extensive and comprehensive requires coastal resilience that comprises of primary and complementary measures.</a:t>
            </a:r>
            <a:endParaRPr b="1" sz="1100">
              <a:solidFill>
                <a:srgbClr val="1211CA"/>
              </a:solidFill>
              <a:latin typeface="Montserrat"/>
              <a:ea typeface="Montserrat"/>
              <a:cs typeface="Montserrat"/>
              <a:sym typeface="Montserrat"/>
            </a:endParaRPr>
          </a:p>
        </p:txBody>
      </p:sp>
      <p:sp>
        <p:nvSpPr>
          <p:cNvPr id="112" name="Google Shape;112;p16"/>
          <p:cNvSpPr/>
          <p:nvPr/>
        </p:nvSpPr>
        <p:spPr>
          <a:xfrm>
            <a:off x="-7207375" y="603525"/>
            <a:ext cx="4123500" cy="347100"/>
          </a:xfrm>
          <a:prstGeom prst="rect">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FF0000"/>
                </a:solidFill>
              </a:rPr>
              <a:t>Ramu dengan teoretis yg ditemuin winu tadi</a:t>
            </a:r>
            <a:endParaRPr b="1" sz="1300">
              <a:solidFill>
                <a:srgbClr val="FF0000"/>
              </a:solidFill>
            </a:endParaRPr>
          </a:p>
        </p:txBody>
      </p:sp>
      <p:sp>
        <p:nvSpPr>
          <p:cNvPr id="113" name="Google Shape;113;p16"/>
          <p:cNvSpPr txBox="1"/>
          <p:nvPr/>
        </p:nvSpPr>
        <p:spPr>
          <a:xfrm>
            <a:off x="4885198" y="5940900"/>
            <a:ext cx="4258800" cy="400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200"/>
              </a:spcAft>
              <a:buNone/>
            </a:pPr>
            <a:r>
              <a:t/>
            </a:r>
            <a:endParaRPr/>
          </a:p>
        </p:txBody>
      </p:sp>
      <p:pic>
        <p:nvPicPr>
          <p:cNvPr id="114" name="Google Shape;114;p16"/>
          <p:cNvPicPr preferRelativeResize="0"/>
          <p:nvPr/>
        </p:nvPicPr>
        <p:blipFill>
          <a:blip r:embed="rId5">
            <a:alphaModFix/>
          </a:blip>
          <a:stretch>
            <a:fillRect/>
          </a:stretch>
        </p:blipFill>
        <p:spPr>
          <a:xfrm>
            <a:off x="-8724350" y="1717225"/>
            <a:ext cx="1936725" cy="1844000"/>
          </a:xfrm>
          <a:prstGeom prst="rect">
            <a:avLst/>
          </a:prstGeom>
          <a:noFill/>
          <a:ln>
            <a:noFill/>
          </a:ln>
        </p:spPr>
      </p:pic>
      <p:sp>
        <p:nvSpPr>
          <p:cNvPr id="115" name="Google Shape;115;p16"/>
          <p:cNvSpPr txBox="1"/>
          <p:nvPr/>
        </p:nvSpPr>
        <p:spPr>
          <a:xfrm>
            <a:off x="6165575" y="1031525"/>
            <a:ext cx="2644500" cy="3772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100">
                <a:solidFill>
                  <a:srgbClr val="2D262A"/>
                </a:solidFill>
                <a:latin typeface="Montserrat"/>
                <a:ea typeface="Montserrat"/>
                <a:cs typeface="Montserrat"/>
                <a:sym typeface="Montserrat"/>
              </a:rPr>
              <a:t>We identify</a:t>
            </a:r>
            <a:r>
              <a:rPr lang="en" sz="1100">
                <a:solidFill>
                  <a:srgbClr val="2D262A"/>
                </a:solidFill>
                <a:latin typeface="Montserrat"/>
                <a:ea typeface="Montserrat"/>
                <a:cs typeface="Montserrat"/>
                <a:sym typeface="Montserrat"/>
              </a:rPr>
              <a:t> coastal resilience prudence that comprises primary and complementary measures t</a:t>
            </a:r>
            <a:r>
              <a:rPr lang="en" sz="1100">
                <a:solidFill>
                  <a:srgbClr val="2D262A"/>
                </a:solidFill>
                <a:latin typeface="Montserrat"/>
                <a:ea typeface="Montserrat"/>
                <a:cs typeface="Montserrat"/>
                <a:sym typeface="Montserrat"/>
              </a:rPr>
              <a:t>o address coastal flooding more extensively and comprehensively in a constrained budget.</a:t>
            </a:r>
            <a:r>
              <a:rPr lang="en" sz="1100">
                <a:solidFill>
                  <a:srgbClr val="2D262A"/>
                </a:solidFill>
                <a:latin typeface="Montserrat"/>
                <a:ea typeface="Montserrat"/>
                <a:cs typeface="Montserrat"/>
                <a:sym typeface="Montserrat"/>
              </a:rPr>
              <a:t> </a:t>
            </a:r>
            <a:endParaRPr sz="1100">
              <a:solidFill>
                <a:srgbClr val="2D262A"/>
              </a:solidFill>
              <a:latin typeface="Montserrat"/>
              <a:ea typeface="Montserrat"/>
              <a:cs typeface="Montserrat"/>
              <a:sym typeface="Montserrat"/>
            </a:endParaRPr>
          </a:p>
          <a:p>
            <a:pPr indent="0" lvl="0" marL="0" rtl="0" algn="just">
              <a:spcBef>
                <a:spcPts val="0"/>
              </a:spcBef>
              <a:spcAft>
                <a:spcPts val="0"/>
              </a:spcAft>
              <a:buNone/>
            </a:pPr>
            <a:r>
              <a:t/>
            </a:r>
            <a:endParaRPr sz="1100">
              <a:solidFill>
                <a:srgbClr val="2D262A"/>
              </a:solidFill>
              <a:latin typeface="Montserrat"/>
              <a:ea typeface="Montserrat"/>
              <a:cs typeface="Montserrat"/>
              <a:sym typeface="Montserrat"/>
            </a:endParaRPr>
          </a:p>
          <a:p>
            <a:pPr indent="0" lvl="0" marL="0" rtl="0" algn="just">
              <a:spcBef>
                <a:spcPts val="0"/>
              </a:spcBef>
              <a:spcAft>
                <a:spcPts val="0"/>
              </a:spcAft>
              <a:buNone/>
            </a:pPr>
            <a:r>
              <a:rPr lang="en" sz="1100">
                <a:solidFill>
                  <a:srgbClr val="2D262A"/>
                </a:solidFill>
                <a:latin typeface="Montserrat"/>
                <a:ea typeface="Montserrat"/>
                <a:cs typeface="Montserrat"/>
                <a:sym typeface="Montserrat"/>
              </a:rPr>
              <a:t>By integrating kampung human resources and their perspectives as important factors on the secondary </a:t>
            </a:r>
            <a:r>
              <a:rPr lang="en" sz="1100">
                <a:solidFill>
                  <a:srgbClr val="2D262A"/>
                </a:solidFill>
                <a:latin typeface="Montserrat"/>
                <a:ea typeface="Montserrat"/>
                <a:cs typeface="Montserrat"/>
                <a:sym typeface="Montserrat"/>
              </a:rPr>
              <a:t>measure, we</a:t>
            </a:r>
            <a:r>
              <a:rPr lang="en" sz="1100">
                <a:solidFill>
                  <a:srgbClr val="2D262A"/>
                </a:solidFill>
                <a:latin typeface="Montserrat"/>
                <a:ea typeface="Montserrat"/>
                <a:cs typeface="Montserrat"/>
                <a:sym typeface="Montserrat"/>
              </a:rPr>
              <a:t> will ensure that the primary measure can be sustained in the long run while also </a:t>
            </a:r>
            <a:r>
              <a:rPr lang="en" sz="1100">
                <a:solidFill>
                  <a:srgbClr val="2D262A"/>
                </a:solidFill>
                <a:latin typeface="Montserrat"/>
                <a:ea typeface="Montserrat"/>
                <a:cs typeface="Montserrat"/>
                <a:sym typeface="Montserrat"/>
              </a:rPr>
              <a:t>promoting</a:t>
            </a:r>
            <a:r>
              <a:rPr lang="en" sz="1100">
                <a:solidFill>
                  <a:srgbClr val="2D262A"/>
                </a:solidFill>
                <a:latin typeface="Montserrat"/>
                <a:ea typeface="Montserrat"/>
                <a:cs typeface="Montserrat"/>
                <a:sym typeface="Montserrat"/>
              </a:rPr>
              <a:t> </a:t>
            </a:r>
            <a:r>
              <a:rPr lang="en" sz="1100">
                <a:solidFill>
                  <a:srgbClr val="2D262A"/>
                </a:solidFill>
                <a:latin typeface="Montserrat"/>
                <a:ea typeface="Montserrat"/>
                <a:cs typeface="Montserrat"/>
                <a:sym typeface="Montserrat"/>
              </a:rPr>
              <a:t>equity in North Jakarta.</a:t>
            </a:r>
            <a:endParaRPr sz="1100">
              <a:solidFill>
                <a:srgbClr val="2D262A"/>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endParaRPr>
          </a:p>
        </p:txBody>
      </p:sp>
      <p:pic>
        <p:nvPicPr>
          <p:cNvPr id="116" name="Google Shape;116;p16" title="grafik prioritas rev-01.png"/>
          <p:cNvPicPr preferRelativeResize="0"/>
          <p:nvPr/>
        </p:nvPicPr>
        <p:blipFill rotWithShape="1">
          <a:blip r:embed="rId6">
            <a:alphaModFix/>
          </a:blip>
          <a:srcRect b="17078" l="45828" r="0" t="16392"/>
          <a:stretch/>
        </p:blipFill>
        <p:spPr>
          <a:xfrm>
            <a:off x="210125" y="780025"/>
            <a:ext cx="5955451" cy="4114051"/>
          </a:xfrm>
          <a:prstGeom prst="rect">
            <a:avLst/>
          </a:prstGeom>
          <a:noFill/>
          <a:ln>
            <a:noFill/>
          </a:ln>
        </p:spPr>
      </p:pic>
      <p:sp>
        <p:nvSpPr>
          <p:cNvPr id="117" name="Google Shape;117;p16"/>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p:nvPr/>
        </p:nvSpPr>
        <p:spPr>
          <a:xfrm>
            <a:off x="326325" y="728900"/>
            <a:ext cx="3248100" cy="4027800"/>
          </a:xfrm>
          <a:prstGeom prst="roundRect">
            <a:avLst>
              <a:gd fmla="val 7331" name="adj"/>
            </a:avLst>
          </a:prstGeom>
          <a:noFill/>
          <a:ln cap="flat" cmpd="sng" w="28575">
            <a:solidFill>
              <a:srgbClr val="F9B31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 name="Google Shape;123;p17"/>
          <p:cNvSpPr txBox="1"/>
          <p:nvPr/>
        </p:nvSpPr>
        <p:spPr>
          <a:xfrm>
            <a:off x="-1236450" y="1650"/>
            <a:ext cx="1206900" cy="514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100">
                <a:solidFill>
                  <a:schemeClr val="dk1"/>
                </a:solidFill>
              </a:rPr>
              <a:t>Menerapkan coastal resiliency memerlukan socioeconomic system dan natural system yang seimbang.</a:t>
            </a:r>
            <a:endParaRPr sz="1100">
              <a:solidFill>
                <a:schemeClr val="dk1"/>
              </a:solidFill>
            </a:endParaRPr>
          </a:p>
          <a:p>
            <a:pPr indent="0" lvl="0" marL="0" rtl="0" algn="l">
              <a:lnSpc>
                <a:spcPct val="115000"/>
              </a:lnSpc>
              <a:spcBef>
                <a:spcPts val="1200"/>
              </a:spcBef>
              <a:spcAft>
                <a:spcPts val="0"/>
              </a:spcAft>
              <a:buNone/>
            </a:pPr>
            <a:r>
              <a:rPr lang="en" sz="1100">
                <a:solidFill>
                  <a:schemeClr val="dk1"/>
                </a:solidFill>
              </a:rPr>
              <a:t>Pendekatan bottom up yang ideal adalah menerapkan citizen participation yang setidaknya mencapai level partnership atau lebih</a:t>
            </a:r>
            <a:endParaRPr sz="1100">
              <a:solidFill>
                <a:schemeClr val="dk1"/>
              </a:solidFill>
            </a:endParaRPr>
          </a:p>
          <a:p>
            <a:pPr indent="0" lvl="0" marL="0" rtl="0" algn="l">
              <a:lnSpc>
                <a:spcPct val="115000"/>
              </a:lnSpc>
              <a:spcBef>
                <a:spcPts val="1200"/>
              </a:spcBef>
              <a:spcAft>
                <a:spcPts val="1200"/>
              </a:spcAft>
              <a:buNone/>
            </a:pPr>
            <a:r>
              <a:rPr lang="en" sz="1100">
                <a:solidFill>
                  <a:schemeClr val="dk1"/>
                </a:solidFill>
              </a:rPr>
              <a:t>Sebagai bentuk penyelesaian resiliensi pesisir untuk kelompok menengah ke bawah.</a:t>
            </a:r>
            <a:endParaRPr sz="1100">
              <a:solidFill>
                <a:schemeClr val="dk1"/>
              </a:solidFill>
            </a:endParaRPr>
          </a:p>
        </p:txBody>
      </p:sp>
      <p:sp>
        <p:nvSpPr>
          <p:cNvPr id="124" name="Google Shape;124;p17"/>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rtl="0" algn="l">
              <a:lnSpc>
                <a:spcPct val="93976"/>
              </a:lnSpc>
              <a:spcBef>
                <a:spcPts val="0"/>
              </a:spcBef>
              <a:spcAft>
                <a:spcPts val="0"/>
              </a:spcAft>
              <a:buClr>
                <a:schemeClr val="dk1"/>
              </a:buClr>
              <a:buFont typeface="Arial"/>
              <a:buNone/>
            </a:pPr>
            <a:r>
              <a:rPr b="1" lang="en" sz="2400">
                <a:solidFill>
                  <a:srgbClr val="F9B314"/>
                </a:solidFill>
                <a:latin typeface="Montserrat Black"/>
                <a:ea typeface="Montserrat Black"/>
                <a:cs typeface="Montserrat Black"/>
                <a:sym typeface="Montserrat Black"/>
              </a:rPr>
              <a:t>Kampung</a:t>
            </a:r>
            <a:r>
              <a:rPr b="1" lang="en" sz="2400">
                <a:solidFill>
                  <a:srgbClr val="1211CA"/>
                </a:solidFill>
                <a:latin typeface="Montserrat Black"/>
                <a:ea typeface="Montserrat Black"/>
                <a:cs typeface="Montserrat Black"/>
                <a:sym typeface="Montserrat Black"/>
              </a:rPr>
              <a:t> Community Planning</a:t>
            </a:r>
            <a:endParaRPr b="1" sz="2400">
              <a:solidFill>
                <a:srgbClr val="1211CA"/>
              </a:solidFill>
              <a:latin typeface="Montserrat Black"/>
              <a:ea typeface="Montserrat Black"/>
              <a:cs typeface="Montserrat Black"/>
              <a:sym typeface="Montserrat Black"/>
            </a:endParaRPr>
          </a:p>
        </p:txBody>
      </p:sp>
      <p:sp>
        <p:nvSpPr>
          <p:cNvPr id="125" name="Google Shape;125;p17"/>
          <p:cNvSpPr txBox="1"/>
          <p:nvPr/>
        </p:nvSpPr>
        <p:spPr>
          <a:xfrm>
            <a:off x="9313725" y="3432725"/>
            <a:ext cx="1966500" cy="27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i="1" lang="en" sz="600">
                <a:solidFill>
                  <a:schemeClr val="dk1"/>
                </a:solidFill>
                <a:latin typeface="Montserrat"/>
                <a:ea typeface="Montserrat"/>
                <a:cs typeface="Montserrat"/>
                <a:sym typeface="Montserrat"/>
              </a:rPr>
              <a:t>(Adapted from: Arnstein, 1969)</a:t>
            </a:r>
            <a:endParaRPr i="1" sz="600">
              <a:solidFill>
                <a:schemeClr val="dk1"/>
              </a:solidFill>
              <a:latin typeface="Montserrat"/>
              <a:ea typeface="Montserrat"/>
              <a:cs typeface="Montserrat"/>
              <a:sym typeface="Montserrat"/>
            </a:endParaRPr>
          </a:p>
        </p:txBody>
      </p:sp>
      <p:sp>
        <p:nvSpPr>
          <p:cNvPr id="126" name="Google Shape;126;p17"/>
          <p:cNvSpPr/>
          <p:nvPr/>
        </p:nvSpPr>
        <p:spPr>
          <a:xfrm>
            <a:off x="1352975" y="4428450"/>
            <a:ext cx="1685700" cy="250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Manipulation</a:t>
            </a:r>
            <a:endParaRPr sz="1000">
              <a:latin typeface="Montserrat"/>
              <a:ea typeface="Montserrat"/>
              <a:cs typeface="Montserrat"/>
              <a:sym typeface="Montserrat"/>
            </a:endParaRPr>
          </a:p>
        </p:txBody>
      </p:sp>
      <p:sp>
        <p:nvSpPr>
          <p:cNvPr id="127" name="Google Shape;127;p17"/>
          <p:cNvSpPr/>
          <p:nvPr/>
        </p:nvSpPr>
        <p:spPr>
          <a:xfrm>
            <a:off x="1352975" y="3954713"/>
            <a:ext cx="1685700" cy="250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Therapy</a:t>
            </a:r>
            <a:endParaRPr sz="1000">
              <a:latin typeface="Montserrat"/>
              <a:ea typeface="Montserrat"/>
              <a:cs typeface="Montserrat"/>
              <a:sym typeface="Montserrat"/>
            </a:endParaRPr>
          </a:p>
        </p:txBody>
      </p:sp>
      <p:sp>
        <p:nvSpPr>
          <p:cNvPr id="128" name="Google Shape;128;p17"/>
          <p:cNvSpPr/>
          <p:nvPr/>
        </p:nvSpPr>
        <p:spPr>
          <a:xfrm>
            <a:off x="1352975" y="3510838"/>
            <a:ext cx="1685700" cy="250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Informing</a:t>
            </a:r>
            <a:endParaRPr sz="1000">
              <a:latin typeface="Montserrat"/>
              <a:ea typeface="Montserrat"/>
              <a:cs typeface="Montserrat"/>
              <a:sym typeface="Montserrat"/>
            </a:endParaRPr>
          </a:p>
        </p:txBody>
      </p:sp>
      <p:sp>
        <p:nvSpPr>
          <p:cNvPr id="129" name="Google Shape;129;p17"/>
          <p:cNvSpPr/>
          <p:nvPr/>
        </p:nvSpPr>
        <p:spPr>
          <a:xfrm>
            <a:off x="1352975" y="3066938"/>
            <a:ext cx="1685700" cy="250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Consultation</a:t>
            </a:r>
            <a:endParaRPr sz="1000">
              <a:latin typeface="Montserrat"/>
              <a:ea typeface="Montserrat"/>
              <a:cs typeface="Montserrat"/>
              <a:sym typeface="Montserrat"/>
            </a:endParaRPr>
          </a:p>
        </p:txBody>
      </p:sp>
      <p:sp>
        <p:nvSpPr>
          <p:cNvPr id="130" name="Google Shape;130;p17"/>
          <p:cNvSpPr/>
          <p:nvPr/>
        </p:nvSpPr>
        <p:spPr>
          <a:xfrm>
            <a:off x="1352975" y="2613088"/>
            <a:ext cx="1685700" cy="2505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Montserrat"/>
                <a:ea typeface="Montserrat"/>
                <a:cs typeface="Montserrat"/>
                <a:sym typeface="Montserrat"/>
              </a:rPr>
              <a:t>Placation</a:t>
            </a:r>
            <a:endParaRPr sz="1000">
              <a:latin typeface="Montserrat"/>
              <a:ea typeface="Montserrat"/>
              <a:cs typeface="Montserrat"/>
              <a:sym typeface="Montserrat"/>
            </a:endParaRPr>
          </a:p>
        </p:txBody>
      </p:sp>
      <p:sp>
        <p:nvSpPr>
          <p:cNvPr id="131" name="Google Shape;131;p17"/>
          <p:cNvSpPr/>
          <p:nvPr/>
        </p:nvSpPr>
        <p:spPr>
          <a:xfrm>
            <a:off x="1352975" y="2232725"/>
            <a:ext cx="1685700" cy="250500"/>
          </a:xfrm>
          <a:prstGeom prst="roundRect">
            <a:avLst>
              <a:gd fmla="val 16667" name="adj"/>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Partnership</a:t>
            </a:r>
            <a:endParaRPr b="1" sz="1000">
              <a:latin typeface="Montserrat"/>
              <a:ea typeface="Montserrat"/>
              <a:cs typeface="Montserrat"/>
              <a:sym typeface="Montserrat"/>
            </a:endParaRPr>
          </a:p>
        </p:txBody>
      </p:sp>
      <p:sp>
        <p:nvSpPr>
          <p:cNvPr id="132" name="Google Shape;132;p17"/>
          <p:cNvSpPr/>
          <p:nvPr/>
        </p:nvSpPr>
        <p:spPr>
          <a:xfrm>
            <a:off x="1352975" y="1605988"/>
            <a:ext cx="1685700" cy="250500"/>
          </a:xfrm>
          <a:prstGeom prst="roundRect">
            <a:avLst>
              <a:gd fmla="val 16667" name="adj"/>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Delegated power</a:t>
            </a:r>
            <a:endParaRPr b="1" sz="1000">
              <a:latin typeface="Montserrat"/>
              <a:ea typeface="Montserrat"/>
              <a:cs typeface="Montserrat"/>
              <a:sym typeface="Montserrat"/>
            </a:endParaRPr>
          </a:p>
        </p:txBody>
      </p:sp>
      <p:sp>
        <p:nvSpPr>
          <p:cNvPr id="133" name="Google Shape;133;p17"/>
          <p:cNvSpPr/>
          <p:nvPr/>
        </p:nvSpPr>
        <p:spPr>
          <a:xfrm>
            <a:off x="1352975" y="979250"/>
            <a:ext cx="1685700" cy="250500"/>
          </a:xfrm>
          <a:prstGeom prst="roundRect">
            <a:avLst>
              <a:gd fmla="val 16667" name="adj"/>
            </a:avLst>
          </a:prstGeom>
          <a:solidFill>
            <a:srgbClr val="F9B31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latin typeface="Montserrat"/>
                <a:ea typeface="Montserrat"/>
                <a:cs typeface="Montserrat"/>
                <a:sym typeface="Montserrat"/>
              </a:rPr>
              <a:t>Citizen Control</a:t>
            </a:r>
            <a:endParaRPr b="1" sz="1000">
              <a:latin typeface="Montserrat"/>
              <a:ea typeface="Montserrat"/>
              <a:cs typeface="Montserrat"/>
              <a:sym typeface="Montserrat"/>
            </a:endParaRPr>
          </a:p>
        </p:txBody>
      </p:sp>
      <p:cxnSp>
        <p:nvCxnSpPr>
          <p:cNvPr id="134" name="Google Shape;134;p17"/>
          <p:cNvCxnSpPr>
            <a:stCxn id="127" idx="1"/>
            <a:endCxn id="126" idx="1"/>
          </p:cNvCxnSpPr>
          <p:nvPr/>
        </p:nvCxnSpPr>
        <p:spPr>
          <a:xfrm>
            <a:off x="1352975" y="4079963"/>
            <a:ext cx="600" cy="473700"/>
          </a:xfrm>
          <a:prstGeom prst="bentConnector3">
            <a:avLst>
              <a:gd fmla="val -39687500" name="adj1"/>
            </a:avLst>
          </a:prstGeom>
          <a:noFill/>
          <a:ln cap="flat" cmpd="sng" w="9525">
            <a:solidFill>
              <a:schemeClr val="dk2"/>
            </a:solidFill>
            <a:prstDash val="solid"/>
            <a:round/>
            <a:headEnd len="med" w="med" type="none"/>
            <a:tailEnd len="med" w="med" type="none"/>
          </a:ln>
        </p:spPr>
      </p:cxnSp>
      <p:cxnSp>
        <p:nvCxnSpPr>
          <p:cNvPr id="135" name="Google Shape;135;p17"/>
          <p:cNvCxnSpPr>
            <a:stCxn id="130" idx="1"/>
          </p:cNvCxnSpPr>
          <p:nvPr/>
        </p:nvCxnSpPr>
        <p:spPr>
          <a:xfrm>
            <a:off x="1352975" y="2738338"/>
            <a:ext cx="600" cy="788700"/>
          </a:xfrm>
          <a:prstGeom prst="bentConnector4">
            <a:avLst>
              <a:gd fmla="val -39687500" name="adj1"/>
              <a:gd fmla="val 101084" name="adj2"/>
            </a:avLst>
          </a:prstGeom>
          <a:noFill/>
          <a:ln cap="flat" cmpd="sng" w="9525">
            <a:solidFill>
              <a:schemeClr val="dk2"/>
            </a:solidFill>
            <a:prstDash val="solid"/>
            <a:round/>
            <a:headEnd len="med" w="med" type="none"/>
            <a:tailEnd len="med" w="med" type="none"/>
          </a:ln>
        </p:spPr>
      </p:cxnSp>
      <p:cxnSp>
        <p:nvCxnSpPr>
          <p:cNvPr id="136" name="Google Shape;136;p17"/>
          <p:cNvCxnSpPr>
            <a:stCxn id="133" idx="1"/>
            <a:endCxn id="131" idx="1"/>
          </p:cNvCxnSpPr>
          <p:nvPr/>
        </p:nvCxnSpPr>
        <p:spPr>
          <a:xfrm>
            <a:off x="1352975" y="1104500"/>
            <a:ext cx="600" cy="1253400"/>
          </a:xfrm>
          <a:prstGeom prst="bentConnector3">
            <a:avLst>
              <a:gd fmla="val -39687500" name="adj1"/>
            </a:avLst>
          </a:prstGeom>
          <a:noFill/>
          <a:ln cap="flat" cmpd="sng" w="9525">
            <a:solidFill>
              <a:schemeClr val="dk2"/>
            </a:solidFill>
            <a:prstDash val="solid"/>
            <a:round/>
            <a:headEnd len="med" w="med" type="none"/>
            <a:tailEnd len="med" w="med" type="none"/>
          </a:ln>
        </p:spPr>
      </p:cxnSp>
      <p:sp>
        <p:nvSpPr>
          <p:cNvPr id="137" name="Google Shape;137;p17"/>
          <p:cNvSpPr txBox="1"/>
          <p:nvPr/>
        </p:nvSpPr>
        <p:spPr>
          <a:xfrm>
            <a:off x="291000" y="4112200"/>
            <a:ext cx="933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800">
                <a:solidFill>
                  <a:schemeClr val="dk2"/>
                </a:solidFill>
                <a:latin typeface="Montserrat"/>
                <a:ea typeface="Montserrat"/>
                <a:cs typeface="Montserrat"/>
                <a:sym typeface="Montserrat"/>
              </a:rPr>
              <a:t>No participation</a:t>
            </a:r>
            <a:endParaRPr i="1" sz="800">
              <a:solidFill>
                <a:schemeClr val="dk2"/>
              </a:solidFill>
              <a:latin typeface="Montserrat"/>
              <a:ea typeface="Montserrat"/>
              <a:cs typeface="Montserrat"/>
              <a:sym typeface="Montserrat"/>
            </a:endParaRPr>
          </a:p>
        </p:txBody>
      </p:sp>
      <p:sp>
        <p:nvSpPr>
          <p:cNvPr id="138" name="Google Shape;138;p17"/>
          <p:cNvSpPr txBox="1"/>
          <p:nvPr/>
        </p:nvSpPr>
        <p:spPr>
          <a:xfrm>
            <a:off x="291000" y="2939775"/>
            <a:ext cx="933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800">
                <a:solidFill>
                  <a:schemeClr val="dk2"/>
                </a:solidFill>
                <a:latin typeface="Montserrat"/>
                <a:ea typeface="Montserrat"/>
                <a:cs typeface="Montserrat"/>
                <a:sym typeface="Montserrat"/>
              </a:rPr>
              <a:t>Degree of tokenism</a:t>
            </a:r>
            <a:endParaRPr i="1" sz="800">
              <a:solidFill>
                <a:schemeClr val="dk2"/>
              </a:solidFill>
              <a:latin typeface="Montserrat"/>
              <a:ea typeface="Montserrat"/>
              <a:cs typeface="Montserrat"/>
              <a:sym typeface="Montserrat"/>
            </a:endParaRPr>
          </a:p>
        </p:txBody>
      </p:sp>
      <p:sp>
        <p:nvSpPr>
          <p:cNvPr id="139" name="Google Shape;139;p17"/>
          <p:cNvSpPr txBox="1"/>
          <p:nvPr/>
        </p:nvSpPr>
        <p:spPr>
          <a:xfrm>
            <a:off x="291000" y="1515650"/>
            <a:ext cx="933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800">
                <a:solidFill>
                  <a:schemeClr val="dk2"/>
                </a:solidFill>
                <a:latin typeface="Montserrat"/>
                <a:ea typeface="Montserrat"/>
                <a:cs typeface="Montserrat"/>
                <a:sym typeface="Montserrat"/>
              </a:rPr>
              <a:t>Degree of citizen power</a:t>
            </a:r>
            <a:endParaRPr i="1" sz="800">
              <a:solidFill>
                <a:schemeClr val="dk2"/>
              </a:solidFill>
              <a:latin typeface="Montserrat"/>
              <a:ea typeface="Montserrat"/>
              <a:cs typeface="Montserrat"/>
              <a:sym typeface="Montserrat"/>
            </a:endParaRPr>
          </a:p>
        </p:txBody>
      </p:sp>
      <p:sp>
        <p:nvSpPr>
          <p:cNvPr id="140" name="Google Shape;140;p17"/>
          <p:cNvSpPr/>
          <p:nvPr/>
        </p:nvSpPr>
        <p:spPr>
          <a:xfrm>
            <a:off x="3944875" y="1945725"/>
            <a:ext cx="2058000" cy="870300"/>
          </a:xfrm>
          <a:prstGeom prst="roundRect">
            <a:avLst>
              <a:gd fmla="val 7829" name="adj"/>
            </a:avLst>
          </a:prstGeom>
          <a:solidFill>
            <a:srgbClr val="9FC5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Montserrat"/>
                <a:ea typeface="Montserrat"/>
                <a:cs typeface="Montserrat"/>
                <a:sym typeface="Montserrat"/>
              </a:rPr>
              <a:t>Kampung c</a:t>
            </a:r>
            <a:r>
              <a:rPr lang="en" sz="900">
                <a:solidFill>
                  <a:schemeClr val="dk1"/>
                </a:solidFill>
                <a:latin typeface="Montserrat"/>
                <a:ea typeface="Montserrat"/>
                <a:cs typeface="Montserrat"/>
                <a:sym typeface="Montserrat"/>
              </a:rPr>
              <a:t>ommunity collectives work collaboratively together with entrepreneurs and the</a:t>
            </a:r>
            <a:r>
              <a:rPr lang="en" sz="900">
                <a:solidFill>
                  <a:schemeClr val="dk1"/>
                </a:solidFill>
                <a:latin typeface="Montserrat"/>
                <a:ea typeface="Montserrat"/>
                <a:cs typeface="Montserrat"/>
                <a:sym typeface="Montserrat"/>
              </a:rPr>
              <a:t> government to determine ground rules and mechanisms.</a:t>
            </a:r>
            <a:endParaRPr sz="900">
              <a:solidFill>
                <a:schemeClr val="dk1"/>
              </a:solidFill>
              <a:latin typeface="Montserrat"/>
              <a:ea typeface="Montserrat"/>
              <a:cs typeface="Montserrat"/>
              <a:sym typeface="Montserrat"/>
            </a:endParaRPr>
          </a:p>
        </p:txBody>
      </p:sp>
      <p:sp>
        <p:nvSpPr>
          <p:cNvPr id="141" name="Google Shape;141;p17"/>
          <p:cNvSpPr/>
          <p:nvPr/>
        </p:nvSpPr>
        <p:spPr>
          <a:xfrm>
            <a:off x="3930288" y="806250"/>
            <a:ext cx="2058000" cy="788700"/>
          </a:xfrm>
          <a:prstGeom prst="roundRect">
            <a:avLst>
              <a:gd fmla="val 7829" name="adj"/>
            </a:avLst>
          </a:prstGeom>
          <a:solidFill>
            <a:srgbClr val="1211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latin typeface="Montserrat"/>
                <a:ea typeface="Montserrat"/>
                <a:cs typeface="Montserrat"/>
                <a:sym typeface="Montserrat"/>
              </a:rPr>
              <a:t>Communities in cooperative schemes decide on coastal resilience planning within their own scope of areas</a:t>
            </a:r>
            <a:endParaRPr sz="900">
              <a:solidFill>
                <a:schemeClr val="lt1"/>
              </a:solidFill>
              <a:latin typeface="Montserrat"/>
              <a:ea typeface="Montserrat"/>
              <a:cs typeface="Montserrat"/>
              <a:sym typeface="Montserrat"/>
            </a:endParaRPr>
          </a:p>
        </p:txBody>
      </p:sp>
      <p:sp>
        <p:nvSpPr>
          <p:cNvPr id="142" name="Google Shape;142;p17"/>
          <p:cNvSpPr/>
          <p:nvPr/>
        </p:nvSpPr>
        <p:spPr>
          <a:xfrm>
            <a:off x="3124526" y="2318975"/>
            <a:ext cx="7401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143" name="Google Shape;143;p17"/>
          <p:cNvCxnSpPr>
            <a:stCxn id="133" idx="3"/>
            <a:endCxn id="132" idx="3"/>
          </p:cNvCxnSpPr>
          <p:nvPr/>
        </p:nvCxnSpPr>
        <p:spPr>
          <a:xfrm>
            <a:off x="3038675" y="1104500"/>
            <a:ext cx="600" cy="626700"/>
          </a:xfrm>
          <a:prstGeom prst="bentConnector3">
            <a:avLst>
              <a:gd fmla="val 39687500" name="adj1"/>
            </a:avLst>
          </a:prstGeom>
          <a:noFill/>
          <a:ln cap="flat" cmpd="sng" w="9525">
            <a:solidFill>
              <a:schemeClr val="dk2"/>
            </a:solidFill>
            <a:prstDash val="solid"/>
            <a:round/>
            <a:headEnd len="med" w="med" type="none"/>
            <a:tailEnd len="med" w="med" type="none"/>
          </a:ln>
        </p:spPr>
      </p:cxnSp>
      <p:sp>
        <p:nvSpPr>
          <p:cNvPr id="144" name="Google Shape;144;p17"/>
          <p:cNvSpPr/>
          <p:nvPr/>
        </p:nvSpPr>
        <p:spPr>
          <a:xfrm>
            <a:off x="3342402" y="1345800"/>
            <a:ext cx="5223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5" name="Google Shape;145;p17"/>
          <p:cNvSpPr/>
          <p:nvPr/>
        </p:nvSpPr>
        <p:spPr>
          <a:xfrm>
            <a:off x="6090188" y="1125600"/>
            <a:ext cx="4497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6" name="Google Shape;146;p17"/>
          <p:cNvSpPr/>
          <p:nvPr/>
        </p:nvSpPr>
        <p:spPr>
          <a:xfrm>
            <a:off x="6641800" y="555900"/>
            <a:ext cx="2058000" cy="1289400"/>
          </a:xfrm>
          <a:prstGeom prst="roundRect">
            <a:avLst>
              <a:gd fmla="val 7829" name="adj"/>
            </a:avLst>
          </a:prstGeom>
          <a:solidFill>
            <a:srgbClr val="1211CA"/>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900">
                <a:solidFill>
                  <a:schemeClr val="lt1"/>
                </a:solidFill>
                <a:latin typeface="Montserrat"/>
                <a:ea typeface="Montserrat"/>
                <a:cs typeface="Montserrat"/>
                <a:sym typeface="Montserrat"/>
              </a:rPr>
              <a:t>The financial support will be the basis for implementing the resilience program. The requirement for funding is that a pre-existing cooperative must have been established.</a:t>
            </a:r>
            <a:endParaRPr sz="900">
              <a:solidFill>
                <a:schemeClr val="lt1"/>
              </a:solidFill>
              <a:latin typeface="Montserrat"/>
              <a:ea typeface="Montserrat"/>
              <a:cs typeface="Montserrat"/>
              <a:sym typeface="Montserrat"/>
            </a:endParaRPr>
          </a:p>
        </p:txBody>
      </p:sp>
      <p:sp>
        <p:nvSpPr>
          <p:cNvPr id="147" name="Google Shape;147;p17"/>
          <p:cNvSpPr/>
          <p:nvPr/>
        </p:nvSpPr>
        <p:spPr>
          <a:xfrm rot="-5400000">
            <a:off x="4825234" y="1695338"/>
            <a:ext cx="2973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8" name="Google Shape;148;p17"/>
          <p:cNvSpPr/>
          <p:nvPr/>
        </p:nvSpPr>
        <p:spPr>
          <a:xfrm rot="5400000">
            <a:off x="7445938" y="2093813"/>
            <a:ext cx="449700" cy="150000"/>
          </a:xfrm>
          <a:prstGeom prst="rightArrow">
            <a:avLst>
              <a:gd fmla="val 50000" name="adj1"/>
              <a:gd fmla="val 50000"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9" name="Google Shape;149;p17"/>
          <p:cNvSpPr/>
          <p:nvPr/>
        </p:nvSpPr>
        <p:spPr>
          <a:xfrm>
            <a:off x="6641800" y="2440100"/>
            <a:ext cx="2058000" cy="870300"/>
          </a:xfrm>
          <a:prstGeom prst="roundRect">
            <a:avLst>
              <a:gd fmla="val 7829" name="adj"/>
            </a:avLst>
          </a:prstGeom>
          <a:solidFill>
            <a:srgbClr val="1211CA"/>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900">
                <a:solidFill>
                  <a:schemeClr val="lt1"/>
                </a:solidFill>
                <a:latin typeface="Montserrat"/>
                <a:ea typeface="Montserrat"/>
                <a:cs typeface="Montserrat"/>
                <a:sym typeface="Montserrat"/>
              </a:rPr>
              <a:t>The community will determine the priority scale and approach so that coastal resilience can be achieved.</a:t>
            </a:r>
            <a:endParaRPr sz="900">
              <a:solidFill>
                <a:schemeClr val="lt1"/>
              </a:solidFill>
              <a:latin typeface="Montserrat"/>
              <a:ea typeface="Montserrat"/>
              <a:cs typeface="Montserrat"/>
              <a:sym typeface="Montserrat"/>
            </a:endParaRPr>
          </a:p>
        </p:txBody>
      </p:sp>
      <p:sp>
        <p:nvSpPr>
          <p:cNvPr id="150" name="Google Shape;150;p17"/>
          <p:cNvSpPr txBox="1"/>
          <p:nvPr/>
        </p:nvSpPr>
        <p:spPr>
          <a:xfrm>
            <a:off x="3660050" y="3356825"/>
            <a:ext cx="5283000" cy="152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latin typeface="Montserrat"/>
                <a:ea typeface="Montserrat"/>
                <a:cs typeface="Montserrat"/>
                <a:sym typeface="Montserrat"/>
              </a:rPr>
              <a:t>The ideal bottom-up approach involves citizen participation that reaches at least the partnership level or higher to address coastal resilience for lower-middle-income communities.</a:t>
            </a:r>
            <a:endParaRPr sz="11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solidFill>
                <a:schemeClr val="dk1"/>
              </a:solidFill>
              <a:latin typeface="Montserrat"/>
              <a:ea typeface="Montserrat"/>
              <a:cs typeface="Montserrat"/>
              <a:sym typeface="Montserrat"/>
            </a:endParaRPr>
          </a:p>
          <a:p>
            <a:pPr indent="0" lvl="0" marL="0" rtl="0" algn="l">
              <a:lnSpc>
                <a:spcPct val="115000"/>
              </a:lnSpc>
              <a:spcBef>
                <a:spcPts val="0"/>
              </a:spcBef>
              <a:spcAft>
                <a:spcPts val="1200"/>
              </a:spcAft>
              <a:buClr>
                <a:schemeClr val="dk1"/>
              </a:buClr>
              <a:buSzPts val="1100"/>
              <a:buFont typeface="Arial"/>
              <a:buNone/>
            </a:pPr>
            <a:r>
              <a:rPr lang="en" sz="1100">
                <a:solidFill>
                  <a:schemeClr val="dk1"/>
                </a:solidFill>
                <a:latin typeface="Montserrat"/>
                <a:ea typeface="Montserrat"/>
                <a:cs typeface="Montserrat"/>
                <a:sym typeface="Montserrat"/>
              </a:rPr>
              <a:t>However, this participatory approach will only be effective if the kampung residents have already consolidated and formed a collective agreement and systems, namely cooperatives. </a:t>
            </a:r>
            <a:endParaRPr sz="1100">
              <a:solidFill>
                <a:schemeClr val="dk1"/>
              </a:solidFill>
              <a:latin typeface="Montserrat"/>
              <a:ea typeface="Montserrat"/>
              <a:cs typeface="Montserrat"/>
              <a:sym typeface="Montserrat"/>
            </a:endParaRPr>
          </a:p>
        </p:txBody>
      </p:sp>
      <p:sp>
        <p:nvSpPr>
          <p:cNvPr id="151" name="Google Shape;151;p17"/>
          <p:cNvSpPr txBox="1"/>
          <p:nvPr>
            <p:ph idx="4294967295" type="body"/>
          </p:nvPr>
        </p:nvSpPr>
        <p:spPr>
          <a:xfrm>
            <a:off x="210125" y="4796400"/>
            <a:ext cx="8527200" cy="34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800">
                <a:latin typeface="Montserrat"/>
                <a:ea typeface="Montserrat"/>
                <a:cs typeface="Montserrat"/>
                <a:sym typeface="Montserrat"/>
              </a:rPr>
              <a:t>¹</a:t>
            </a:r>
            <a:r>
              <a:rPr lang="en" sz="800">
                <a:latin typeface="Montserrat"/>
                <a:ea typeface="Montserrat"/>
                <a:cs typeface="Montserrat"/>
                <a:sym typeface="Montserrat"/>
              </a:rPr>
              <a:t>Arnstein, S. R. (1969). A Ladder Of Citizen Participation. </a:t>
            </a:r>
            <a:r>
              <a:rPr i="1" lang="en" sz="800">
                <a:latin typeface="Montserrat"/>
                <a:ea typeface="Montserrat"/>
                <a:cs typeface="Montserrat"/>
                <a:sym typeface="Montserrat"/>
              </a:rPr>
              <a:t>Journal of the American Institute of Planners</a:t>
            </a:r>
            <a:r>
              <a:rPr lang="en" sz="800">
                <a:latin typeface="Montserrat"/>
                <a:ea typeface="Montserrat"/>
                <a:cs typeface="Montserrat"/>
                <a:sym typeface="Montserrat"/>
              </a:rPr>
              <a:t>, </a:t>
            </a:r>
            <a:r>
              <a:rPr i="1" lang="en" sz="800">
                <a:latin typeface="Montserrat"/>
                <a:ea typeface="Montserrat"/>
                <a:cs typeface="Montserrat"/>
                <a:sym typeface="Montserrat"/>
              </a:rPr>
              <a:t>35</a:t>
            </a:r>
            <a:r>
              <a:rPr lang="en" sz="800">
                <a:latin typeface="Montserrat"/>
                <a:ea typeface="Montserrat"/>
                <a:cs typeface="Montserrat"/>
                <a:sym typeface="Montserrat"/>
              </a:rPr>
              <a:t>(4), 216–224.</a:t>
            </a:r>
            <a:r>
              <a:rPr lang="en" sz="800">
                <a:uFill>
                  <a:noFill/>
                </a:uFill>
                <a:latin typeface="Montserrat"/>
                <a:ea typeface="Montserrat"/>
                <a:cs typeface="Montserrat"/>
                <a:sym typeface="Montserrat"/>
                <a:hlinkClick r:id="rId3"/>
              </a:rPr>
              <a:t> </a:t>
            </a:r>
            <a:r>
              <a:rPr lang="en" sz="800" u="sng">
                <a:latin typeface="Montserrat"/>
                <a:ea typeface="Montserrat"/>
                <a:cs typeface="Montserrat"/>
                <a:sym typeface="Montserrat"/>
                <a:hlinkClick r:id="rId4"/>
              </a:rPr>
              <a:t>https://doi.org/10.1080/01944366908977225</a:t>
            </a:r>
            <a:endParaRPr sz="800">
              <a:latin typeface="Montserrat"/>
              <a:ea typeface="Montserrat"/>
              <a:cs typeface="Montserrat"/>
              <a:sym typeface="Montserrat"/>
            </a:endParaRPr>
          </a:p>
        </p:txBody>
      </p:sp>
      <p:sp>
        <p:nvSpPr>
          <p:cNvPr id="152" name="Google Shape;152;p17"/>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8"/>
          <p:cNvSpPr txBox="1"/>
          <p:nvPr>
            <p:ph idx="4294967295" type="body"/>
          </p:nvPr>
        </p:nvSpPr>
        <p:spPr>
          <a:xfrm>
            <a:off x="10005175" y="661275"/>
            <a:ext cx="2273400" cy="3416400"/>
          </a:xfrm>
          <a:prstGeom prst="rect">
            <a:avLst/>
          </a:prstGeom>
        </p:spPr>
        <p:txBody>
          <a:bodyPr anchorCtr="0" anchor="t" bIns="91425" lIns="91425" spcFirstLastPara="1" rIns="91425" wrap="square" tIns="91425">
            <a:normAutofit fontScale="85000" lnSpcReduction="10000"/>
          </a:bodyPr>
          <a:lstStyle/>
          <a:p>
            <a:pPr indent="0" lvl="0" marL="0" rtl="0" algn="l">
              <a:lnSpc>
                <a:spcPct val="95000"/>
              </a:lnSpc>
              <a:spcBef>
                <a:spcPts val="0"/>
              </a:spcBef>
              <a:spcAft>
                <a:spcPts val="0"/>
              </a:spcAft>
              <a:buNone/>
            </a:pPr>
            <a:r>
              <a:rPr lang="en" sz="1400"/>
              <a:t>Shopping list itu hrs include benefit nya ke area mana (direct dan/atau indirect), durasi project</a:t>
            </a:r>
            <a:endParaRPr sz="1400"/>
          </a:p>
          <a:p>
            <a:pPr indent="0" lvl="0" marL="0" rtl="0" algn="l">
              <a:lnSpc>
                <a:spcPct val="95000"/>
              </a:lnSpc>
              <a:spcBef>
                <a:spcPts val="1200"/>
              </a:spcBef>
              <a:spcAft>
                <a:spcPts val="0"/>
              </a:spcAft>
              <a:buClr>
                <a:schemeClr val="dk1"/>
              </a:buClr>
              <a:buSzPct val="78571"/>
              <a:buFont typeface="Arial"/>
              <a:buNone/>
            </a:pPr>
            <a:r>
              <a:rPr lang="en" sz="1400"/>
              <a:t>Shopping list dibuat menjadi bundles: misal bundle environment, bundle social, bundle economy. Dimana disetiap bundle itu pasti ada selipan untuk support kampung community plan.</a:t>
            </a:r>
            <a:endParaRPr sz="1400"/>
          </a:p>
          <a:p>
            <a:pPr indent="0" lvl="0" marL="0" rtl="0" algn="l">
              <a:lnSpc>
                <a:spcPct val="95000"/>
              </a:lnSpc>
              <a:spcBef>
                <a:spcPts val="1200"/>
              </a:spcBef>
              <a:spcAft>
                <a:spcPts val="1200"/>
              </a:spcAft>
              <a:buClr>
                <a:schemeClr val="dk1"/>
              </a:buClr>
              <a:buSzPct val="78571"/>
              <a:buFont typeface="Arial"/>
              <a:buNone/>
            </a:pPr>
            <a:r>
              <a:rPr lang="en" sz="1400"/>
              <a:t>2 Jenis shopping list:</a:t>
            </a:r>
            <a:br>
              <a:rPr lang="en" sz="1400"/>
            </a:br>
            <a:r>
              <a:rPr lang="en" sz="1400"/>
              <a:t>Shopping list top down (di tempat2 yang publicly owned)</a:t>
            </a:r>
            <a:br>
              <a:rPr lang="en" sz="1400"/>
            </a:br>
            <a:r>
              <a:rPr lang="en" sz="1400">
                <a:solidFill>
                  <a:srgbClr val="FF0000"/>
                </a:solidFill>
              </a:rPr>
              <a:t>Shopping list grassroot (membuat skema bagaimana kampung propose resilience nya mereka sendiri)</a:t>
            </a:r>
            <a:endParaRPr sz="1400">
              <a:solidFill>
                <a:srgbClr val="FF0000"/>
              </a:solidFill>
            </a:endParaRPr>
          </a:p>
        </p:txBody>
      </p:sp>
      <p:sp>
        <p:nvSpPr>
          <p:cNvPr id="158" name="Google Shape;158;p18"/>
          <p:cNvSpPr txBox="1"/>
          <p:nvPr/>
        </p:nvSpPr>
        <p:spPr>
          <a:xfrm>
            <a:off x="10005175" y="3989050"/>
            <a:ext cx="1961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rPr>
              <a:t>Masyarakat lebih sehat, kemudian lebih bisa produktif dan aktualisasi diri</a:t>
            </a:r>
            <a:endParaRPr sz="900"/>
          </a:p>
        </p:txBody>
      </p:sp>
      <p:sp>
        <p:nvSpPr>
          <p:cNvPr id="159" name="Google Shape;159;p18"/>
          <p:cNvSpPr txBox="1"/>
          <p:nvPr/>
        </p:nvSpPr>
        <p:spPr>
          <a:xfrm>
            <a:off x="210125" y="175525"/>
            <a:ext cx="8788800" cy="6942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1211CA"/>
                </a:solidFill>
                <a:latin typeface="Montserrat Black"/>
                <a:ea typeface="Montserrat Black"/>
                <a:cs typeface="Montserrat Black"/>
                <a:sym typeface="Montserrat Black"/>
              </a:rPr>
              <a:t>Kampung Community Plan</a:t>
            </a:r>
            <a:r>
              <a:rPr b="1" lang="en" sz="2400">
                <a:solidFill>
                  <a:srgbClr val="1211CA"/>
                </a:solidFill>
                <a:latin typeface="Montserrat Black"/>
                <a:ea typeface="Montserrat Black"/>
                <a:cs typeface="Montserrat Black"/>
                <a:sym typeface="Montserrat Black"/>
              </a:rPr>
              <a:t>: </a:t>
            </a:r>
            <a:endParaRPr b="1" sz="2400">
              <a:solidFill>
                <a:srgbClr val="1211CA"/>
              </a:solidFill>
              <a:latin typeface="Montserrat Black"/>
              <a:ea typeface="Montserrat Black"/>
              <a:cs typeface="Montserrat Black"/>
              <a:sym typeface="Montserrat Black"/>
            </a:endParaRPr>
          </a:p>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Formulating Resilience Project List</a:t>
            </a:r>
            <a:endParaRPr sz="2400">
              <a:solidFill>
                <a:srgbClr val="F9B314"/>
              </a:solidFill>
            </a:endParaRPr>
          </a:p>
        </p:txBody>
      </p:sp>
      <p:sp>
        <p:nvSpPr>
          <p:cNvPr id="160" name="Google Shape;160;p18"/>
          <p:cNvSpPr txBox="1"/>
          <p:nvPr>
            <p:ph idx="4294967295" type="body"/>
          </p:nvPr>
        </p:nvSpPr>
        <p:spPr>
          <a:xfrm>
            <a:off x="4987488" y="2168183"/>
            <a:ext cx="1970100" cy="2222400"/>
          </a:xfrm>
          <a:prstGeom prst="rect">
            <a:avLst/>
          </a:prstGeom>
          <a:solidFill>
            <a:srgbClr val="CFE2F3"/>
          </a:solidFill>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lang="en" sz="1100">
                <a:latin typeface="Montserrat"/>
                <a:ea typeface="Montserrat"/>
                <a:cs typeface="Montserrat"/>
                <a:sym typeface="Montserrat"/>
              </a:rPr>
              <a:t>Project List Examples for Zero Runoff Resilience:</a:t>
            </a:r>
            <a:endParaRPr sz="1100">
              <a:latin typeface="Montserrat"/>
              <a:ea typeface="Montserrat"/>
              <a:cs typeface="Montserrat"/>
              <a:sym typeface="Montserrat"/>
            </a:endParaRPr>
          </a:p>
          <a:p>
            <a:pPr indent="-184150" lvl="0" marL="285750" rtl="0" algn="l">
              <a:lnSpc>
                <a:spcPct val="95000"/>
              </a:lnSpc>
              <a:spcBef>
                <a:spcPts val="1200"/>
              </a:spcBef>
              <a:spcAft>
                <a:spcPts val="0"/>
              </a:spcAft>
              <a:buSzPts val="1100"/>
              <a:buFont typeface="Montserrat"/>
              <a:buChar char="●"/>
            </a:pPr>
            <a:r>
              <a:rPr lang="en" sz="1100">
                <a:latin typeface="Montserrat"/>
                <a:ea typeface="Montserrat"/>
                <a:cs typeface="Montserrat"/>
                <a:sym typeface="Montserrat"/>
              </a:rPr>
              <a:t>Water retention on public land and amenities</a:t>
            </a:r>
            <a:endParaRPr sz="1100">
              <a:latin typeface="Montserrat"/>
              <a:ea typeface="Montserrat"/>
              <a:cs typeface="Montserrat"/>
              <a:sym typeface="Montserrat"/>
            </a:endParaRPr>
          </a:p>
          <a:p>
            <a:pPr indent="-184150" lvl="0" marL="28575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Soil infiltration well</a:t>
            </a:r>
            <a:endParaRPr sz="1100">
              <a:latin typeface="Montserrat"/>
              <a:ea typeface="Montserrat"/>
              <a:cs typeface="Montserrat"/>
              <a:sym typeface="Montserrat"/>
            </a:endParaRPr>
          </a:p>
          <a:p>
            <a:pPr indent="-184150" lvl="0" marL="28575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Reservoir</a:t>
            </a:r>
            <a:endParaRPr sz="1100">
              <a:latin typeface="Montserrat"/>
              <a:ea typeface="Montserrat"/>
              <a:cs typeface="Montserrat"/>
              <a:sym typeface="Montserrat"/>
            </a:endParaRPr>
          </a:p>
          <a:p>
            <a:pPr indent="-184150" lvl="0" marL="28575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Cooperatives financing</a:t>
            </a:r>
            <a:endParaRPr sz="1100">
              <a:latin typeface="Montserrat"/>
              <a:ea typeface="Montserrat"/>
              <a:cs typeface="Montserrat"/>
              <a:sym typeface="Montserrat"/>
            </a:endParaRPr>
          </a:p>
          <a:p>
            <a:pPr indent="-184150" lvl="0" marL="28575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Flood mitigation training</a:t>
            </a:r>
            <a:endParaRPr sz="1100">
              <a:latin typeface="Montserrat"/>
              <a:ea typeface="Montserrat"/>
              <a:cs typeface="Montserrat"/>
              <a:sym typeface="Montserrat"/>
            </a:endParaRPr>
          </a:p>
        </p:txBody>
      </p:sp>
      <p:sp>
        <p:nvSpPr>
          <p:cNvPr id="161" name="Google Shape;161;p18"/>
          <p:cNvSpPr txBox="1"/>
          <p:nvPr>
            <p:ph idx="4294967295" type="body"/>
          </p:nvPr>
        </p:nvSpPr>
        <p:spPr>
          <a:xfrm>
            <a:off x="7028823" y="2168183"/>
            <a:ext cx="1970100" cy="2222400"/>
          </a:xfrm>
          <a:prstGeom prst="rect">
            <a:avLst/>
          </a:prstGeom>
          <a:solidFill>
            <a:srgbClr val="D9EAD3"/>
          </a:solidFill>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lang="en" sz="1100">
                <a:latin typeface="Montserrat"/>
                <a:ea typeface="Montserrat"/>
                <a:cs typeface="Montserrat"/>
                <a:sym typeface="Montserrat"/>
              </a:rPr>
              <a:t>Project List Examples for Resilient Greenery:</a:t>
            </a:r>
            <a:endParaRPr sz="1100">
              <a:latin typeface="Montserrat"/>
              <a:ea typeface="Montserrat"/>
              <a:cs typeface="Montserrat"/>
              <a:sym typeface="Montserrat"/>
            </a:endParaRPr>
          </a:p>
          <a:p>
            <a:pPr indent="-298450" lvl="0" marL="342900" rtl="0" algn="l">
              <a:lnSpc>
                <a:spcPct val="95000"/>
              </a:lnSpc>
              <a:spcBef>
                <a:spcPts val="1200"/>
              </a:spcBef>
              <a:spcAft>
                <a:spcPts val="0"/>
              </a:spcAft>
              <a:buSzPts val="1100"/>
              <a:buFont typeface="Montserrat"/>
              <a:buChar char="●"/>
            </a:pPr>
            <a:r>
              <a:rPr lang="en" sz="1100">
                <a:latin typeface="Montserrat"/>
                <a:ea typeface="Montserrat"/>
                <a:cs typeface="Montserrat"/>
                <a:sym typeface="Montserrat"/>
              </a:rPr>
              <a:t>Coastal Wetland</a:t>
            </a:r>
            <a:endParaRPr sz="1100">
              <a:latin typeface="Montserrat"/>
              <a:ea typeface="Montserrat"/>
              <a:cs typeface="Montserrat"/>
              <a:sym typeface="Montserrat"/>
            </a:endParaRPr>
          </a:p>
          <a:p>
            <a:pPr indent="-298450" lvl="0" marL="34290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Ecological park</a:t>
            </a:r>
            <a:endParaRPr sz="1100">
              <a:latin typeface="Montserrat"/>
              <a:ea typeface="Montserrat"/>
              <a:cs typeface="Montserrat"/>
              <a:sym typeface="Montserrat"/>
            </a:endParaRPr>
          </a:p>
          <a:p>
            <a:pPr indent="-298450" lvl="0" marL="34290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Riverside improvement</a:t>
            </a:r>
            <a:endParaRPr sz="1100">
              <a:latin typeface="Montserrat"/>
              <a:ea typeface="Montserrat"/>
              <a:cs typeface="Montserrat"/>
              <a:sym typeface="Montserrat"/>
            </a:endParaRPr>
          </a:p>
          <a:p>
            <a:pPr indent="-298450" lvl="0" marL="34290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Local plant nursery</a:t>
            </a:r>
            <a:endParaRPr sz="1100">
              <a:latin typeface="Montserrat"/>
              <a:ea typeface="Montserrat"/>
              <a:cs typeface="Montserrat"/>
              <a:sym typeface="Montserrat"/>
            </a:endParaRPr>
          </a:p>
          <a:p>
            <a:pPr indent="-298450" lvl="0" marL="342900" rtl="0" algn="l">
              <a:lnSpc>
                <a:spcPct val="95000"/>
              </a:lnSpc>
              <a:spcBef>
                <a:spcPts val="0"/>
              </a:spcBef>
              <a:spcAft>
                <a:spcPts val="0"/>
              </a:spcAft>
              <a:buSzPts val="1100"/>
              <a:buFont typeface="Montserrat"/>
              <a:buChar char="●"/>
            </a:pPr>
            <a:r>
              <a:rPr lang="en" sz="1100">
                <a:latin typeface="Montserrat"/>
                <a:ea typeface="Montserrat"/>
                <a:cs typeface="Montserrat"/>
                <a:sym typeface="Montserrat"/>
              </a:rPr>
              <a:t>Circular green economy</a:t>
            </a:r>
            <a:endParaRPr sz="1100">
              <a:latin typeface="Montserrat"/>
              <a:ea typeface="Montserrat"/>
              <a:cs typeface="Montserrat"/>
              <a:sym typeface="Montserrat"/>
            </a:endParaRPr>
          </a:p>
        </p:txBody>
      </p:sp>
      <p:sp>
        <p:nvSpPr>
          <p:cNvPr id="162" name="Google Shape;162;p18"/>
          <p:cNvSpPr txBox="1"/>
          <p:nvPr>
            <p:ph idx="4294967295" type="body"/>
          </p:nvPr>
        </p:nvSpPr>
        <p:spPr>
          <a:xfrm>
            <a:off x="114300" y="917175"/>
            <a:ext cx="8686800" cy="679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1200"/>
              </a:spcAft>
              <a:buNone/>
            </a:pPr>
            <a:r>
              <a:rPr lang="en" sz="1100">
                <a:latin typeface="Montserrat"/>
                <a:ea typeface="Montserrat"/>
                <a:cs typeface="Montserrat"/>
                <a:sym typeface="Montserrat"/>
              </a:rPr>
              <a:t>W</a:t>
            </a:r>
            <a:r>
              <a:rPr lang="en" sz="1100">
                <a:latin typeface="Montserrat"/>
                <a:ea typeface="Montserrat"/>
                <a:cs typeface="Montserrat"/>
                <a:sym typeface="Montserrat"/>
              </a:rPr>
              <a:t>hat kind of resilience program output that can be </a:t>
            </a:r>
            <a:r>
              <a:rPr b="1" lang="en" sz="1100">
                <a:latin typeface="Montserrat"/>
                <a:ea typeface="Montserrat"/>
                <a:cs typeface="Montserrat"/>
                <a:sym typeface="Montserrat"/>
              </a:rPr>
              <a:t>proposed by kampung cooperatives? </a:t>
            </a:r>
            <a:br>
              <a:rPr b="1" lang="en" sz="1100">
                <a:latin typeface="Montserrat"/>
                <a:ea typeface="Montserrat"/>
                <a:cs typeface="Montserrat"/>
                <a:sym typeface="Montserrat"/>
              </a:rPr>
            </a:br>
            <a:r>
              <a:rPr b="1" lang="en" sz="1100">
                <a:latin typeface="Montserrat"/>
                <a:ea typeface="Montserrat"/>
                <a:cs typeface="Montserrat"/>
                <a:sym typeface="Montserrat"/>
              </a:rPr>
              <a:t>Ways to engage</a:t>
            </a:r>
            <a:r>
              <a:rPr lang="en" sz="1100">
                <a:latin typeface="Montserrat"/>
                <a:ea typeface="Montserrat"/>
                <a:cs typeface="Montserrat"/>
                <a:sym typeface="Montserrat"/>
              </a:rPr>
              <a:t> it with third party facilitators, policy maker, and other related stakeholders</a:t>
            </a:r>
            <a:endParaRPr sz="1100">
              <a:latin typeface="Montserrat"/>
              <a:ea typeface="Montserrat"/>
              <a:cs typeface="Montserrat"/>
              <a:sym typeface="Montserrat"/>
            </a:endParaRPr>
          </a:p>
        </p:txBody>
      </p:sp>
      <p:sp>
        <p:nvSpPr>
          <p:cNvPr id="163" name="Google Shape;163;p18"/>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pic>
        <p:nvPicPr>
          <p:cNvPr id="164" name="Google Shape;164;p18"/>
          <p:cNvPicPr preferRelativeResize="0"/>
          <p:nvPr/>
        </p:nvPicPr>
        <p:blipFill>
          <a:blip r:embed="rId3">
            <a:alphaModFix/>
          </a:blip>
          <a:stretch>
            <a:fillRect/>
          </a:stretch>
        </p:blipFill>
        <p:spPr>
          <a:xfrm>
            <a:off x="228604" y="1643858"/>
            <a:ext cx="4604211" cy="327105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idx="4294967295" type="body"/>
          </p:nvPr>
        </p:nvSpPr>
        <p:spPr>
          <a:xfrm>
            <a:off x="-3490275" y="719375"/>
            <a:ext cx="3247800" cy="26793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0"/>
              </a:spcBef>
              <a:spcAft>
                <a:spcPts val="0"/>
              </a:spcAft>
              <a:buClr>
                <a:schemeClr val="dk1"/>
              </a:buClr>
              <a:buSzPts val="1100"/>
              <a:buFont typeface="Arial"/>
              <a:buNone/>
            </a:pPr>
            <a:r>
              <a:rPr lang="en" sz="1400"/>
              <a:t>Ambil 1 percontohan kampung.</a:t>
            </a:r>
            <a:endParaRPr sz="1400"/>
          </a:p>
          <a:p>
            <a:pPr indent="0" lvl="0" marL="0" rtl="0" algn="l">
              <a:lnSpc>
                <a:spcPct val="95000"/>
              </a:lnSpc>
              <a:spcBef>
                <a:spcPts val="1200"/>
              </a:spcBef>
              <a:spcAft>
                <a:spcPts val="0"/>
              </a:spcAft>
              <a:buClr>
                <a:schemeClr val="dk1"/>
              </a:buClr>
              <a:buSzPts val="1100"/>
              <a:buFont typeface="Arial"/>
              <a:buNone/>
            </a:pPr>
            <a:r>
              <a:rPr lang="en" sz="1400"/>
              <a:t>Bahwa end result yg diharapkan, kampung ini bisa produce suatu project list yg dilengkapi dengan value impact yg menyasar ke enterprises sekitar (termasuk mapping enterprises yg diajak kerjasama), untuk bisa masukin pendanaan skema LBF</a:t>
            </a:r>
            <a:endParaRPr sz="1400"/>
          </a:p>
          <a:p>
            <a:pPr indent="0" lvl="0" marL="0" rtl="0" algn="l">
              <a:lnSpc>
                <a:spcPct val="95000"/>
              </a:lnSpc>
              <a:spcBef>
                <a:spcPts val="1200"/>
              </a:spcBef>
              <a:spcAft>
                <a:spcPts val="0"/>
              </a:spcAft>
              <a:buClr>
                <a:schemeClr val="dk1"/>
              </a:buClr>
              <a:buSzPts val="1100"/>
              <a:buFont typeface="Arial"/>
              <a:buNone/>
            </a:pPr>
            <a:r>
              <a:rPr lang="en" sz="1400"/>
              <a:t>Contoh kampung: Kampung Tongkol KAKC</a:t>
            </a:r>
            <a:endParaRPr sz="1400"/>
          </a:p>
          <a:p>
            <a:pPr indent="0" lvl="0" marL="0" rtl="0" algn="l">
              <a:lnSpc>
                <a:spcPct val="95000"/>
              </a:lnSpc>
              <a:spcBef>
                <a:spcPts val="1200"/>
              </a:spcBef>
              <a:spcAft>
                <a:spcPts val="1200"/>
              </a:spcAft>
              <a:buClr>
                <a:schemeClr val="dk1"/>
              </a:buClr>
              <a:buSzPts val="1100"/>
              <a:buFont typeface="Arial"/>
              <a:buNone/>
            </a:pPr>
            <a:r>
              <a:t/>
            </a:r>
            <a:endParaRPr sz="1400"/>
          </a:p>
        </p:txBody>
      </p:sp>
      <p:sp>
        <p:nvSpPr>
          <p:cNvPr id="170" name="Google Shape;170;p19"/>
          <p:cNvSpPr/>
          <p:nvPr/>
        </p:nvSpPr>
        <p:spPr>
          <a:xfrm>
            <a:off x="9478375" y="719375"/>
            <a:ext cx="3112200" cy="1738500"/>
          </a:xfrm>
          <a:prstGeom prst="rect">
            <a:avLst/>
          </a:prstGeom>
          <a:solidFill>
            <a:srgbClr val="FF0000"/>
          </a:solidFill>
          <a:ln cap="flat" cmpd="sng" w="10400">
            <a:solidFill>
              <a:schemeClr val="dk2"/>
            </a:solidFill>
            <a:prstDash val="solid"/>
            <a:round/>
            <a:headEnd len="sm" w="sm" type="none"/>
            <a:tailEnd len="sm" w="sm" type="none"/>
          </a:ln>
        </p:spPr>
        <p:txBody>
          <a:bodyPr anchorCtr="0" anchor="ctr" bIns="99750" lIns="99750" spcFirstLastPara="1" rIns="99750" wrap="square" tIns="99750">
            <a:noAutofit/>
          </a:bodyPr>
          <a:lstStyle/>
          <a:p>
            <a:pPr indent="0" lvl="0" marL="0" rtl="0" algn="ctr">
              <a:spcBef>
                <a:spcPts val="0"/>
              </a:spcBef>
              <a:spcAft>
                <a:spcPts val="0"/>
              </a:spcAft>
              <a:buNone/>
            </a:pPr>
            <a:r>
              <a:rPr lang="en" sz="1527"/>
              <a:t>TBU: Peta yg sama dengan PETA 3 slide 2 —&gt; peta project list</a:t>
            </a:r>
            <a:endParaRPr sz="1527"/>
          </a:p>
          <a:p>
            <a:pPr indent="0" lvl="0" marL="0" rtl="0" algn="ctr">
              <a:spcBef>
                <a:spcPts val="0"/>
              </a:spcBef>
              <a:spcAft>
                <a:spcPts val="0"/>
              </a:spcAft>
              <a:buNone/>
            </a:pPr>
            <a:r>
              <a:t/>
            </a:r>
            <a:endParaRPr sz="1527"/>
          </a:p>
          <a:p>
            <a:pPr indent="0" lvl="0" marL="0" rtl="0" algn="ctr">
              <a:spcBef>
                <a:spcPts val="0"/>
              </a:spcBef>
              <a:spcAft>
                <a:spcPts val="0"/>
              </a:spcAft>
              <a:buNone/>
            </a:pPr>
            <a:r>
              <a:rPr lang="en" sz="1527"/>
              <a:t>Tapi skala sekitar kampung</a:t>
            </a:r>
            <a:endParaRPr sz="1527"/>
          </a:p>
        </p:txBody>
      </p:sp>
      <p:sp>
        <p:nvSpPr>
          <p:cNvPr id="171" name="Google Shape;171;p19"/>
          <p:cNvSpPr/>
          <p:nvPr/>
        </p:nvSpPr>
        <p:spPr>
          <a:xfrm>
            <a:off x="9478375" y="2565874"/>
            <a:ext cx="3112200" cy="1738500"/>
          </a:xfrm>
          <a:prstGeom prst="rect">
            <a:avLst/>
          </a:prstGeom>
          <a:solidFill>
            <a:srgbClr val="FF0000"/>
          </a:solidFill>
          <a:ln cap="flat" cmpd="sng" w="10400">
            <a:solidFill>
              <a:schemeClr val="dk2"/>
            </a:solidFill>
            <a:prstDash val="solid"/>
            <a:round/>
            <a:headEnd len="sm" w="sm" type="none"/>
            <a:tailEnd len="sm" w="sm" type="none"/>
          </a:ln>
        </p:spPr>
        <p:txBody>
          <a:bodyPr anchorCtr="0" anchor="ctr" bIns="99750" lIns="99750" spcFirstLastPara="1" rIns="99750" wrap="square" tIns="99750">
            <a:noAutofit/>
          </a:bodyPr>
          <a:lstStyle/>
          <a:p>
            <a:pPr indent="0" lvl="0" marL="0" rtl="0" algn="ctr">
              <a:spcBef>
                <a:spcPts val="0"/>
              </a:spcBef>
              <a:spcAft>
                <a:spcPts val="0"/>
              </a:spcAft>
              <a:buNone/>
            </a:pPr>
            <a:r>
              <a:rPr lang="en" sz="1527"/>
              <a:t>TBU: Peta enterprises yang jadi target untuk LBF → yang mendapat eksternalitas positif dari complementary measures ini</a:t>
            </a:r>
            <a:endParaRPr sz="1527"/>
          </a:p>
        </p:txBody>
      </p:sp>
      <p:sp>
        <p:nvSpPr>
          <p:cNvPr id="172" name="Google Shape;172;p19"/>
          <p:cNvSpPr/>
          <p:nvPr/>
        </p:nvSpPr>
        <p:spPr>
          <a:xfrm>
            <a:off x="9478375" y="4724650"/>
            <a:ext cx="2852700" cy="15936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TBU: Peta Kecamatan Pademangan, menunjukkan complementary measures yg bisa dibuat, plus dampaknya terhadap coastal flooding</a:t>
            </a:r>
            <a:endParaRPr/>
          </a:p>
        </p:txBody>
      </p:sp>
      <p:sp>
        <p:nvSpPr>
          <p:cNvPr id="173" name="Google Shape;173;p19"/>
          <p:cNvSpPr txBox="1"/>
          <p:nvPr/>
        </p:nvSpPr>
        <p:spPr>
          <a:xfrm>
            <a:off x="210125" y="175525"/>
            <a:ext cx="87888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1211CA"/>
                </a:solidFill>
                <a:latin typeface="Montserrat Black"/>
                <a:ea typeface="Montserrat Black"/>
                <a:cs typeface="Montserrat Black"/>
                <a:sym typeface="Montserrat Black"/>
              </a:rPr>
              <a:t>Kampung Community Plan: </a:t>
            </a:r>
            <a:r>
              <a:rPr b="1" lang="en" sz="2400">
                <a:solidFill>
                  <a:srgbClr val="F9B314"/>
                </a:solidFill>
                <a:latin typeface="Montserrat Black"/>
                <a:ea typeface="Montserrat Black"/>
                <a:cs typeface="Montserrat Black"/>
                <a:sym typeface="Montserrat Black"/>
              </a:rPr>
              <a:t>Implementing</a:t>
            </a:r>
            <a:endParaRPr sz="2400">
              <a:solidFill>
                <a:srgbClr val="F9B314"/>
              </a:solidFill>
            </a:endParaRPr>
          </a:p>
        </p:txBody>
      </p:sp>
      <p:pic>
        <p:nvPicPr>
          <p:cNvPr id="174" name="Google Shape;174;p19"/>
          <p:cNvPicPr preferRelativeResize="0"/>
          <p:nvPr/>
        </p:nvPicPr>
        <p:blipFill rotWithShape="1">
          <a:blip r:embed="rId3">
            <a:alphaModFix/>
          </a:blip>
          <a:srcRect b="20153" l="0" r="0" t="0"/>
          <a:stretch/>
        </p:blipFill>
        <p:spPr>
          <a:xfrm>
            <a:off x="4862525" y="2495650"/>
            <a:ext cx="3388150" cy="1272451"/>
          </a:xfrm>
          <a:prstGeom prst="rect">
            <a:avLst/>
          </a:prstGeom>
          <a:noFill/>
          <a:ln>
            <a:noFill/>
          </a:ln>
        </p:spPr>
      </p:pic>
      <p:pic>
        <p:nvPicPr>
          <p:cNvPr id="175" name="Google Shape;175;p19" title="Artboard-01.png"/>
          <p:cNvPicPr preferRelativeResize="0"/>
          <p:nvPr/>
        </p:nvPicPr>
        <p:blipFill rotWithShape="1">
          <a:blip r:embed="rId4">
            <a:alphaModFix/>
          </a:blip>
          <a:srcRect b="179" l="0" r="0" t="169"/>
          <a:stretch/>
        </p:blipFill>
        <p:spPr>
          <a:xfrm>
            <a:off x="516650" y="1107900"/>
            <a:ext cx="3941048" cy="2774894"/>
          </a:xfrm>
          <a:prstGeom prst="rect">
            <a:avLst/>
          </a:prstGeom>
          <a:noFill/>
          <a:ln>
            <a:noFill/>
          </a:ln>
        </p:spPr>
      </p:pic>
      <p:sp>
        <p:nvSpPr>
          <p:cNvPr id="176" name="Google Shape;176;p19"/>
          <p:cNvSpPr txBox="1"/>
          <p:nvPr>
            <p:ph idx="4294967295" type="body"/>
          </p:nvPr>
        </p:nvSpPr>
        <p:spPr>
          <a:xfrm>
            <a:off x="4722000" y="3779450"/>
            <a:ext cx="4146000" cy="34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100">
                <a:latin typeface="Montserrat"/>
                <a:ea typeface="Montserrat"/>
                <a:cs typeface="Montserrat"/>
                <a:sym typeface="Montserrat"/>
              </a:rPr>
              <a:t>Examples of community action plan in Kampung Tongkol.</a:t>
            </a:r>
            <a:r>
              <a:rPr lang="en" sz="1100">
                <a:latin typeface="Montserrat"/>
                <a:ea typeface="Montserrat"/>
                <a:cs typeface="Montserrat"/>
                <a:sym typeface="Montserrat"/>
              </a:rPr>
              <a:t>²</a:t>
            </a:r>
            <a:r>
              <a:rPr lang="en" sz="1100">
                <a:latin typeface="Montserrat"/>
                <a:ea typeface="Montserrat"/>
                <a:cs typeface="Montserrat"/>
                <a:sym typeface="Montserrat"/>
              </a:rPr>
              <a:t> </a:t>
            </a:r>
            <a:endParaRPr sz="1100">
              <a:latin typeface="Montserrat"/>
              <a:ea typeface="Montserrat"/>
              <a:cs typeface="Montserrat"/>
              <a:sym typeface="Montserrat"/>
            </a:endParaRPr>
          </a:p>
        </p:txBody>
      </p:sp>
      <p:sp>
        <p:nvSpPr>
          <p:cNvPr id="177" name="Google Shape;177;p19"/>
          <p:cNvSpPr txBox="1"/>
          <p:nvPr/>
        </p:nvSpPr>
        <p:spPr>
          <a:xfrm>
            <a:off x="4686300" y="1016950"/>
            <a:ext cx="4217400" cy="163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2"/>
                </a:solidFill>
                <a:latin typeface="Montserrat"/>
                <a:ea typeface="Montserrat"/>
                <a:cs typeface="Montserrat"/>
                <a:sym typeface="Montserrat"/>
              </a:rPr>
              <a:t>Pilot project i</a:t>
            </a:r>
            <a:r>
              <a:rPr lang="en" sz="1100">
                <a:solidFill>
                  <a:schemeClr val="dk2"/>
                </a:solidFill>
                <a:latin typeface="Montserrat"/>
                <a:ea typeface="Montserrat"/>
                <a:cs typeface="Montserrat"/>
                <a:sym typeface="Montserrat"/>
              </a:rPr>
              <a:t>mplementation in a kampung with</a:t>
            </a:r>
            <a:r>
              <a:rPr lang="en" sz="1100">
                <a:solidFill>
                  <a:schemeClr val="dk2"/>
                </a:solidFill>
                <a:highlight>
                  <a:schemeClr val="accent6"/>
                </a:highlight>
                <a:latin typeface="Montserrat"/>
                <a:ea typeface="Montserrat"/>
                <a:cs typeface="Montserrat"/>
                <a:sym typeface="Montserrat"/>
              </a:rPr>
              <a:t> a pre-existing cooperative scheme.  </a:t>
            </a:r>
            <a:endParaRPr sz="1100">
              <a:solidFill>
                <a:schemeClr val="dk2"/>
              </a:solidFill>
              <a:highlight>
                <a:schemeClr val="accent6"/>
              </a:highlight>
              <a:latin typeface="Montserrat"/>
              <a:ea typeface="Montserrat"/>
              <a:cs typeface="Montserrat"/>
              <a:sym typeface="Montserrat"/>
            </a:endParaRPr>
          </a:p>
          <a:p>
            <a:pPr indent="0" lvl="0" marL="0" rtl="0" algn="l">
              <a:lnSpc>
                <a:spcPct val="115000"/>
              </a:lnSpc>
              <a:spcBef>
                <a:spcPts val="1200"/>
              </a:spcBef>
              <a:spcAft>
                <a:spcPts val="0"/>
              </a:spcAft>
              <a:buNone/>
            </a:pPr>
            <a:r>
              <a:rPr lang="en" sz="1100">
                <a:solidFill>
                  <a:schemeClr val="dk2"/>
                </a:solidFill>
                <a:latin typeface="Montserrat"/>
                <a:ea typeface="Montserrat"/>
                <a:cs typeface="Montserrat"/>
                <a:sym typeface="Montserrat"/>
              </a:rPr>
              <a:t>Resilience participatory planning can be prioritized based on the Kampung listed on the Kampung Improvement Plan based on Kepgub DKI Number 878 Year 2018.</a:t>
            </a:r>
            <a:r>
              <a:rPr lang="en" sz="800">
                <a:solidFill>
                  <a:schemeClr val="dk2"/>
                </a:solidFill>
                <a:latin typeface="Montserrat"/>
                <a:ea typeface="Montserrat"/>
                <a:cs typeface="Montserrat"/>
                <a:sym typeface="Montserrat"/>
              </a:rPr>
              <a:t>¹</a:t>
            </a:r>
            <a:endParaRPr sz="1100">
              <a:solidFill>
                <a:schemeClr val="dk2"/>
              </a:solidFill>
              <a:latin typeface="Montserrat"/>
              <a:ea typeface="Montserrat"/>
              <a:cs typeface="Montserrat"/>
              <a:sym typeface="Montserrat"/>
            </a:endParaRPr>
          </a:p>
          <a:p>
            <a:pPr indent="0" lvl="0" marL="0" rtl="0" algn="l">
              <a:lnSpc>
                <a:spcPct val="115000"/>
              </a:lnSpc>
              <a:spcBef>
                <a:spcPts val="1200"/>
              </a:spcBef>
              <a:spcAft>
                <a:spcPts val="1200"/>
              </a:spcAft>
              <a:buNone/>
            </a:pPr>
            <a:r>
              <a:t/>
            </a:r>
            <a:endParaRPr sz="1100">
              <a:solidFill>
                <a:schemeClr val="dk2"/>
              </a:solidFill>
              <a:latin typeface="Montserrat"/>
              <a:ea typeface="Montserrat"/>
              <a:cs typeface="Montserrat"/>
              <a:sym typeface="Montserrat"/>
            </a:endParaRPr>
          </a:p>
        </p:txBody>
      </p:sp>
      <p:sp>
        <p:nvSpPr>
          <p:cNvPr id="178" name="Google Shape;178;p19"/>
          <p:cNvSpPr txBox="1"/>
          <p:nvPr>
            <p:ph idx="4294967295" type="body"/>
          </p:nvPr>
        </p:nvSpPr>
        <p:spPr>
          <a:xfrm>
            <a:off x="210125" y="4428775"/>
            <a:ext cx="8527200" cy="347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75"/>
              <a:buNone/>
            </a:pPr>
            <a:r>
              <a:rPr lang="en" sz="800">
                <a:latin typeface="Montserrat"/>
                <a:ea typeface="Montserrat"/>
                <a:cs typeface="Montserrat"/>
                <a:sym typeface="Montserrat"/>
              </a:rPr>
              <a:t>¹</a:t>
            </a:r>
            <a:r>
              <a:rPr lang="en" sz="800">
                <a:highlight>
                  <a:srgbClr val="FCFEFF"/>
                </a:highlight>
                <a:latin typeface="Montserrat"/>
                <a:ea typeface="Montserrat"/>
                <a:cs typeface="Montserrat"/>
                <a:sym typeface="Montserrat"/>
              </a:rPr>
              <a:t>Keputusan Gubernur Nomor 878 Tahun 2018 tentang Gugus Tugas Pelaksanaan Penataan Kampung dan Masyarakat</a:t>
            </a:r>
            <a:endParaRPr sz="800">
              <a:highlight>
                <a:srgbClr val="FCFEFF"/>
              </a:highlight>
              <a:latin typeface="Montserrat"/>
              <a:ea typeface="Montserrat"/>
              <a:cs typeface="Montserrat"/>
              <a:sym typeface="Montserrat"/>
            </a:endParaRPr>
          </a:p>
          <a:p>
            <a:pPr indent="0" lvl="0" marL="0" rtl="0" algn="l">
              <a:lnSpc>
                <a:spcPct val="100000"/>
              </a:lnSpc>
              <a:spcBef>
                <a:spcPts val="1200"/>
              </a:spcBef>
              <a:spcAft>
                <a:spcPts val="0"/>
              </a:spcAft>
              <a:buSzPts val="275"/>
              <a:buNone/>
            </a:pPr>
            <a:r>
              <a:rPr lang="en" sz="800">
                <a:latin typeface="Montserrat"/>
                <a:ea typeface="Montserrat"/>
                <a:cs typeface="Montserrat"/>
                <a:sym typeface="Montserrat"/>
              </a:rPr>
              <a:t>²</a:t>
            </a:r>
            <a:r>
              <a:rPr lang="en" sz="800">
                <a:highlight>
                  <a:srgbClr val="FCFEFF"/>
                </a:highlight>
                <a:latin typeface="Montserrat"/>
                <a:ea typeface="Montserrat"/>
                <a:cs typeface="Montserrat"/>
                <a:sym typeface="Montserrat"/>
              </a:rPr>
              <a:t>Asian Coalition for Housing Rights. (2019). Kampung Tongkol: Case Studies of Collective Housing in Asian Cities Series. http://www.achr.net/upload/downloads/file_230731123736.pdf</a:t>
            </a:r>
            <a:endParaRPr sz="800">
              <a:highlight>
                <a:srgbClr val="FCFEFF"/>
              </a:highlight>
              <a:latin typeface="Montserrat"/>
              <a:ea typeface="Montserrat"/>
              <a:cs typeface="Montserrat"/>
              <a:sym typeface="Montserrat"/>
            </a:endParaRPr>
          </a:p>
          <a:p>
            <a:pPr indent="0" lvl="0" marL="0" rtl="0" algn="l">
              <a:lnSpc>
                <a:spcPct val="100000"/>
              </a:lnSpc>
              <a:spcBef>
                <a:spcPts val="1200"/>
              </a:spcBef>
              <a:spcAft>
                <a:spcPts val="1200"/>
              </a:spcAft>
              <a:buSzPts val="275"/>
              <a:buNone/>
            </a:pPr>
            <a:r>
              <a:t/>
            </a:r>
            <a:endParaRPr sz="800">
              <a:highlight>
                <a:srgbClr val="FCFEFF"/>
              </a:highlight>
              <a:latin typeface="Montserrat"/>
              <a:ea typeface="Montserrat"/>
              <a:cs typeface="Montserrat"/>
              <a:sym typeface="Montserrat"/>
            </a:endParaRPr>
          </a:p>
        </p:txBody>
      </p:sp>
      <p:sp>
        <p:nvSpPr>
          <p:cNvPr id="179" name="Google Shape;179;p19"/>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p:nvPr/>
        </p:nvSpPr>
        <p:spPr>
          <a:xfrm>
            <a:off x="5517350" y="2682627"/>
            <a:ext cx="3222000" cy="1842600"/>
          </a:xfrm>
          <a:prstGeom prst="roundRect">
            <a:avLst>
              <a:gd fmla="val 7515" name="adj"/>
            </a:avLst>
          </a:prstGeom>
          <a:noFill/>
          <a:ln cap="flat" cmpd="sng" w="18650">
            <a:solidFill>
              <a:srgbClr val="6AA84F"/>
            </a:solidFill>
            <a:prstDash val="dash"/>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t/>
            </a:r>
            <a:endParaRPr sz="1370"/>
          </a:p>
        </p:txBody>
      </p:sp>
      <p:cxnSp>
        <p:nvCxnSpPr>
          <p:cNvPr id="185" name="Google Shape;185;p20"/>
          <p:cNvCxnSpPr/>
          <p:nvPr/>
        </p:nvCxnSpPr>
        <p:spPr>
          <a:xfrm>
            <a:off x="2504026" y="2957457"/>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186" name="Google Shape;186;p20"/>
          <p:cNvCxnSpPr/>
          <p:nvPr/>
        </p:nvCxnSpPr>
        <p:spPr>
          <a:xfrm>
            <a:off x="3593399" y="4806215"/>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87" name="Google Shape;187;p20"/>
          <p:cNvCxnSpPr/>
          <p:nvPr/>
        </p:nvCxnSpPr>
        <p:spPr>
          <a:xfrm>
            <a:off x="3593399" y="4334873"/>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88" name="Google Shape;188;p20"/>
          <p:cNvCxnSpPr/>
          <p:nvPr/>
        </p:nvCxnSpPr>
        <p:spPr>
          <a:xfrm>
            <a:off x="3593399" y="3875733"/>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89" name="Google Shape;189;p20"/>
          <p:cNvCxnSpPr/>
          <p:nvPr/>
        </p:nvCxnSpPr>
        <p:spPr>
          <a:xfrm>
            <a:off x="3593399" y="3416595"/>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90" name="Google Shape;190;p20"/>
          <p:cNvCxnSpPr/>
          <p:nvPr/>
        </p:nvCxnSpPr>
        <p:spPr>
          <a:xfrm>
            <a:off x="3593399" y="2957457"/>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91" name="Google Shape;191;p20"/>
          <p:cNvCxnSpPr/>
          <p:nvPr/>
        </p:nvCxnSpPr>
        <p:spPr>
          <a:xfrm>
            <a:off x="3593399" y="2039180"/>
            <a:ext cx="2802600" cy="0"/>
          </a:xfrm>
          <a:prstGeom prst="straightConnector1">
            <a:avLst/>
          </a:prstGeom>
          <a:noFill/>
          <a:ln cap="flat" cmpd="sng" w="9325">
            <a:solidFill>
              <a:srgbClr val="CCCCCC"/>
            </a:solidFill>
            <a:prstDash val="solid"/>
            <a:round/>
            <a:headEnd len="med" w="med" type="none"/>
            <a:tailEnd len="med" w="med" type="none"/>
          </a:ln>
        </p:spPr>
      </p:cxnSp>
      <p:cxnSp>
        <p:nvCxnSpPr>
          <p:cNvPr id="192" name="Google Shape;192;p20"/>
          <p:cNvCxnSpPr/>
          <p:nvPr/>
        </p:nvCxnSpPr>
        <p:spPr>
          <a:xfrm>
            <a:off x="3593399" y="2498318"/>
            <a:ext cx="3731400" cy="0"/>
          </a:xfrm>
          <a:prstGeom prst="straightConnector1">
            <a:avLst/>
          </a:prstGeom>
          <a:noFill/>
          <a:ln cap="flat" cmpd="sng" w="9325">
            <a:solidFill>
              <a:srgbClr val="CCCCCC"/>
            </a:solidFill>
            <a:prstDash val="solid"/>
            <a:round/>
            <a:headEnd len="med" w="med" type="none"/>
            <a:tailEnd len="med" w="med" type="none"/>
          </a:ln>
        </p:spPr>
      </p:cxnSp>
      <p:cxnSp>
        <p:nvCxnSpPr>
          <p:cNvPr id="193" name="Google Shape;193;p20"/>
          <p:cNvCxnSpPr>
            <a:endCxn id="194" idx="3"/>
          </p:cNvCxnSpPr>
          <p:nvPr/>
        </p:nvCxnSpPr>
        <p:spPr>
          <a:xfrm>
            <a:off x="3593457" y="1580000"/>
            <a:ext cx="3731400" cy="0"/>
          </a:xfrm>
          <a:prstGeom prst="straightConnector1">
            <a:avLst/>
          </a:prstGeom>
          <a:noFill/>
          <a:ln cap="flat" cmpd="sng" w="9325">
            <a:solidFill>
              <a:srgbClr val="CCCCCC"/>
            </a:solidFill>
            <a:prstDash val="solid"/>
            <a:round/>
            <a:headEnd len="med" w="med" type="none"/>
            <a:tailEnd len="med" w="med" type="none"/>
          </a:ln>
        </p:spPr>
      </p:cxnSp>
      <p:sp>
        <p:nvSpPr>
          <p:cNvPr id="195" name="Google Shape;195;p20"/>
          <p:cNvSpPr/>
          <p:nvPr/>
        </p:nvSpPr>
        <p:spPr>
          <a:xfrm>
            <a:off x="1242087" y="1395654"/>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Local residents</a:t>
            </a:r>
            <a:endParaRPr sz="782">
              <a:solidFill>
                <a:srgbClr val="101010"/>
              </a:solidFill>
            </a:endParaRPr>
          </a:p>
        </p:txBody>
      </p:sp>
      <p:sp>
        <p:nvSpPr>
          <p:cNvPr id="196" name="Google Shape;196;p20"/>
          <p:cNvSpPr/>
          <p:nvPr/>
        </p:nvSpPr>
        <p:spPr>
          <a:xfrm>
            <a:off x="1242087" y="2313925"/>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Small enterprise</a:t>
            </a:r>
            <a:endParaRPr sz="782">
              <a:solidFill>
                <a:srgbClr val="101010"/>
              </a:solidFill>
            </a:endParaRPr>
          </a:p>
        </p:txBody>
      </p:sp>
      <p:sp>
        <p:nvSpPr>
          <p:cNvPr id="197" name="Google Shape;197;p20"/>
          <p:cNvSpPr/>
          <p:nvPr/>
        </p:nvSpPr>
        <p:spPr>
          <a:xfrm>
            <a:off x="1242087" y="2773064"/>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Medium enterprise</a:t>
            </a:r>
            <a:endParaRPr sz="782">
              <a:solidFill>
                <a:srgbClr val="101010"/>
              </a:solidFill>
            </a:endParaRPr>
          </a:p>
        </p:txBody>
      </p:sp>
      <p:sp>
        <p:nvSpPr>
          <p:cNvPr id="198" name="Google Shape;198;p20"/>
          <p:cNvSpPr/>
          <p:nvPr/>
        </p:nvSpPr>
        <p:spPr>
          <a:xfrm>
            <a:off x="1242087" y="3232202"/>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Big enterprise</a:t>
            </a:r>
            <a:endParaRPr sz="782">
              <a:solidFill>
                <a:srgbClr val="101010"/>
              </a:solidFill>
            </a:endParaRPr>
          </a:p>
        </p:txBody>
      </p:sp>
      <p:sp>
        <p:nvSpPr>
          <p:cNvPr id="199" name="Google Shape;199;p20"/>
          <p:cNvSpPr/>
          <p:nvPr/>
        </p:nvSpPr>
        <p:spPr>
          <a:xfrm>
            <a:off x="1242087" y="3691340"/>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Logistics and transport</a:t>
            </a:r>
            <a:endParaRPr sz="782">
              <a:solidFill>
                <a:srgbClr val="101010"/>
              </a:solidFill>
            </a:endParaRPr>
          </a:p>
        </p:txBody>
      </p:sp>
      <p:sp>
        <p:nvSpPr>
          <p:cNvPr id="200" name="Google Shape;200;p20"/>
          <p:cNvSpPr/>
          <p:nvPr/>
        </p:nvSpPr>
        <p:spPr>
          <a:xfrm>
            <a:off x="1242087" y="4150479"/>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Industry</a:t>
            </a:r>
            <a:endParaRPr sz="782">
              <a:solidFill>
                <a:srgbClr val="101010"/>
              </a:solidFill>
            </a:endParaRPr>
          </a:p>
        </p:txBody>
      </p:sp>
      <p:sp>
        <p:nvSpPr>
          <p:cNvPr id="201" name="Google Shape;201;p20"/>
          <p:cNvSpPr/>
          <p:nvPr/>
        </p:nvSpPr>
        <p:spPr>
          <a:xfrm>
            <a:off x="1242087" y="4609617"/>
            <a:ext cx="1261800" cy="368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Non Human (Environment)</a:t>
            </a:r>
            <a:endParaRPr sz="782">
              <a:solidFill>
                <a:srgbClr val="101010"/>
              </a:solidFill>
            </a:endParaRPr>
          </a:p>
        </p:txBody>
      </p:sp>
      <p:sp>
        <p:nvSpPr>
          <p:cNvPr id="202" name="Google Shape;202;p20"/>
          <p:cNvSpPr/>
          <p:nvPr/>
        </p:nvSpPr>
        <p:spPr>
          <a:xfrm>
            <a:off x="1634645" y="985881"/>
            <a:ext cx="869400" cy="365700"/>
          </a:xfrm>
          <a:prstGeom prst="roundRect">
            <a:avLst>
              <a:gd fmla="val 16667" name="adj"/>
            </a:avLst>
          </a:prstGeom>
          <a:noFill/>
          <a:ln cap="flat" cmpd="sng" w="18650">
            <a:solidFill>
              <a:srgbClr val="595959"/>
            </a:solidFill>
            <a:prstDash val="solid"/>
            <a:round/>
            <a:headEnd len="sm" w="sm" type="none"/>
            <a:tailEnd len="sm" w="sm" type="none"/>
          </a:ln>
        </p:spPr>
        <p:txBody>
          <a:bodyPr anchorCtr="0" anchor="ctr" bIns="89475" lIns="89475" spcFirstLastPara="1" rIns="89475" wrap="square" tIns="89475">
            <a:noAutofit/>
          </a:bodyPr>
          <a:lstStyle/>
          <a:p>
            <a:pPr indent="0" lvl="0" marL="0" rtl="0" algn="r">
              <a:spcBef>
                <a:spcPts val="0"/>
              </a:spcBef>
              <a:spcAft>
                <a:spcPts val="0"/>
              </a:spcAft>
              <a:buNone/>
            </a:pPr>
            <a:r>
              <a:rPr b="1" lang="en" sz="782">
                <a:solidFill>
                  <a:srgbClr val="101010"/>
                </a:solidFill>
              </a:rPr>
              <a:t>Infrastructure Phasing</a:t>
            </a:r>
            <a:endParaRPr b="1" sz="782">
              <a:solidFill>
                <a:srgbClr val="101010"/>
              </a:solidFill>
            </a:endParaRPr>
          </a:p>
        </p:txBody>
      </p:sp>
      <p:sp>
        <p:nvSpPr>
          <p:cNvPr id="203" name="Google Shape;203;p20"/>
          <p:cNvSpPr txBox="1"/>
          <p:nvPr/>
        </p:nvSpPr>
        <p:spPr>
          <a:xfrm>
            <a:off x="210125" y="175525"/>
            <a:ext cx="93495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Stakeholder </a:t>
            </a:r>
            <a:r>
              <a:rPr b="1" lang="en" sz="2400">
                <a:solidFill>
                  <a:srgbClr val="1211CA"/>
                </a:solidFill>
                <a:latin typeface="Montserrat Black"/>
                <a:ea typeface="Montserrat Black"/>
                <a:cs typeface="Montserrat Black"/>
                <a:sym typeface="Montserrat Black"/>
              </a:rPr>
              <a:t>mapping</a:t>
            </a:r>
            <a:endParaRPr sz="2400">
              <a:solidFill>
                <a:srgbClr val="1211CA"/>
              </a:solidFill>
            </a:endParaRPr>
          </a:p>
        </p:txBody>
      </p:sp>
      <p:sp>
        <p:nvSpPr>
          <p:cNvPr id="204" name="Google Shape;204;p20"/>
          <p:cNvSpPr/>
          <p:nvPr/>
        </p:nvSpPr>
        <p:spPr>
          <a:xfrm>
            <a:off x="2757653" y="576075"/>
            <a:ext cx="811500" cy="365700"/>
          </a:xfrm>
          <a:prstGeom prst="roundRect">
            <a:avLst>
              <a:gd fmla="val 16667" name="adj"/>
            </a:avLst>
          </a:prstGeom>
          <a:noFill/>
          <a:ln cap="flat" cmpd="sng" w="18650">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b="1" lang="en" sz="782">
                <a:solidFill>
                  <a:srgbClr val="101010"/>
                </a:solidFill>
              </a:rPr>
              <a:t>Immediate Effect</a:t>
            </a:r>
            <a:endParaRPr b="1" sz="782">
              <a:solidFill>
                <a:srgbClr val="101010"/>
              </a:solidFill>
            </a:endParaRPr>
          </a:p>
        </p:txBody>
      </p:sp>
      <p:sp>
        <p:nvSpPr>
          <p:cNvPr id="205" name="Google Shape;205;p20"/>
          <p:cNvSpPr/>
          <p:nvPr/>
        </p:nvSpPr>
        <p:spPr>
          <a:xfrm>
            <a:off x="6513280" y="576075"/>
            <a:ext cx="811500" cy="365700"/>
          </a:xfrm>
          <a:prstGeom prst="roundRect">
            <a:avLst>
              <a:gd fmla="val 16667" name="adj"/>
            </a:avLst>
          </a:prstGeom>
          <a:noFill/>
          <a:ln cap="flat" cmpd="sng" w="18650">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b="1" lang="en" sz="782">
                <a:solidFill>
                  <a:srgbClr val="101010"/>
                </a:solidFill>
              </a:rPr>
              <a:t>Indirect</a:t>
            </a:r>
            <a:r>
              <a:rPr b="1" lang="en" sz="782">
                <a:solidFill>
                  <a:srgbClr val="101010"/>
                </a:solidFill>
              </a:rPr>
              <a:t> Effect</a:t>
            </a:r>
            <a:endParaRPr b="1" sz="782">
              <a:solidFill>
                <a:srgbClr val="101010"/>
              </a:solidFill>
            </a:endParaRPr>
          </a:p>
        </p:txBody>
      </p:sp>
      <p:sp>
        <p:nvSpPr>
          <p:cNvPr id="206" name="Google Shape;206;p20"/>
          <p:cNvSpPr/>
          <p:nvPr/>
        </p:nvSpPr>
        <p:spPr>
          <a:xfrm>
            <a:off x="2757657" y="1856251"/>
            <a:ext cx="835500" cy="365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Safer and Accessible Harbour</a:t>
            </a:r>
            <a:endParaRPr sz="782">
              <a:solidFill>
                <a:srgbClr val="1211CA"/>
              </a:solidFill>
            </a:endParaRPr>
          </a:p>
        </p:txBody>
      </p:sp>
      <p:sp>
        <p:nvSpPr>
          <p:cNvPr id="207" name="Google Shape;207;p20"/>
          <p:cNvSpPr/>
          <p:nvPr/>
        </p:nvSpPr>
        <p:spPr>
          <a:xfrm>
            <a:off x="2757657" y="1395656"/>
            <a:ext cx="835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Reduced Flood Risk</a:t>
            </a:r>
            <a:endParaRPr sz="782">
              <a:solidFill>
                <a:srgbClr val="1211CA"/>
              </a:solidFill>
            </a:endParaRPr>
          </a:p>
        </p:txBody>
      </p:sp>
      <p:sp>
        <p:nvSpPr>
          <p:cNvPr id="208" name="Google Shape;208;p20"/>
          <p:cNvSpPr/>
          <p:nvPr/>
        </p:nvSpPr>
        <p:spPr>
          <a:xfrm>
            <a:off x="2757657" y="2313927"/>
            <a:ext cx="835500" cy="827700"/>
          </a:xfrm>
          <a:prstGeom prst="roundRect">
            <a:avLst>
              <a:gd fmla="val 12363"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Consistent Business Operations</a:t>
            </a:r>
            <a:endParaRPr sz="782">
              <a:solidFill>
                <a:srgbClr val="1211CA"/>
              </a:solidFill>
            </a:endParaRPr>
          </a:p>
        </p:txBody>
      </p:sp>
      <p:sp>
        <p:nvSpPr>
          <p:cNvPr id="209" name="Google Shape;209;p20"/>
          <p:cNvSpPr/>
          <p:nvPr/>
        </p:nvSpPr>
        <p:spPr>
          <a:xfrm>
            <a:off x="2757657" y="3232207"/>
            <a:ext cx="835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Uninterrupted</a:t>
            </a:r>
            <a:r>
              <a:rPr lang="en" sz="782">
                <a:solidFill>
                  <a:srgbClr val="1211CA"/>
                </a:solidFill>
              </a:rPr>
              <a:t> Production</a:t>
            </a:r>
            <a:endParaRPr sz="782">
              <a:solidFill>
                <a:srgbClr val="1211CA"/>
              </a:solidFill>
            </a:endParaRPr>
          </a:p>
        </p:txBody>
      </p:sp>
      <p:sp>
        <p:nvSpPr>
          <p:cNvPr id="210" name="Google Shape;210;p20"/>
          <p:cNvSpPr/>
          <p:nvPr/>
        </p:nvSpPr>
        <p:spPr>
          <a:xfrm>
            <a:off x="2757657" y="3691347"/>
            <a:ext cx="835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587">
                <a:solidFill>
                  <a:srgbClr val="1211CA"/>
                </a:solidFill>
              </a:rPr>
              <a:t>Climate Adaptive Transmission and Distribution </a:t>
            </a:r>
            <a:endParaRPr sz="587">
              <a:solidFill>
                <a:srgbClr val="1211CA"/>
              </a:solidFill>
            </a:endParaRPr>
          </a:p>
        </p:txBody>
      </p:sp>
      <p:sp>
        <p:nvSpPr>
          <p:cNvPr id="211" name="Google Shape;211;p20"/>
          <p:cNvSpPr/>
          <p:nvPr/>
        </p:nvSpPr>
        <p:spPr>
          <a:xfrm>
            <a:off x="2757657" y="4150486"/>
            <a:ext cx="835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587">
                <a:solidFill>
                  <a:srgbClr val="1211CA"/>
                </a:solidFill>
              </a:rPr>
              <a:t>Stable manufacturing and supply chain</a:t>
            </a:r>
            <a:endParaRPr sz="587">
              <a:solidFill>
                <a:srgbClr val="1211CA"/>
              </a:solidFill>
            </a:endParaRPr>
          </a:p>
        </p:txBody>
      </p:sp>
      <p:sp>
        <p:nvSpPr>
          <p:cNvPr id="212" name="Google Shape;212;p20"/>
          <p:cNvSpPr/>
          <p:nvPr/>
        </p:nvSpPr>
        <p:spPr>
          <a:xfrm>
            <a:off x="2757657" y="4609626"/>
            <a:ext cx="835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Restored Coastal Ecosystems</a:t>
            </a:r>
            <a:endParaRPr sz="782">
              <a:solidFill>
                <a:srgbClr val="1211CA"/>
              </a:solidFill>
            </a:endParaRPr>
          </a:p>
        </p:txBody>
      </p:sp>
      <p:sp>
        <p:nvSpPr>
          <p:cNvPr id="213" name="Google Shape;213;p20"/>
          <p:cNvSpPr/>
          <p:nvPr/>
        </p:nvSpPr>
        <p:spPr>
          <a:xfrm>
            <a:off x="5572614" y="2313879"/>
            <a:ext cx="811500" cy="12873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Business Growth</a:t>
            </a:r>
            <a:endParaRPr sz="782">
              <a:solidFill>
                <a:srgbClr val="1211CA"/>
              </a:solidFill>
            </a:endParaRPr>
          </a:p>
        </p:txBody>
      </p:sp>
      <p:sp>
        <p:nvSpPr>
          <p:cNvPr id="214" name="Google Shape;214;p20"/>
          <p:cNvSpPr/>
          <p:nvPr/>
        </p:nvSpPr>
        <p:spPr>
          <a:xfrm>
            <a:off x="5572619" y="3691227"/>
            <a:ext cx="1752300" cy="827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Business Growth</a:t>
            </a:r>
            <a:endParaRPr sz="782">
              <a:solidFill>
                <a:srgbClr val="1211CA"/>
              </a:solidFill>
            </a:endParaRPr>
          </a:p>
        </p:txBody>
      </p:sp>
      <p:sp>
        <p:nvSpPr>
          <p:cNvPr id="215" name="Google Shape;215;p20"/>
          <p:cNvSpPr/>
          <p:nvPr/>
        </p:nvSpPr>
        <p:spPr>
          <a:xfrm>
            <a:off x="6513280" y="2314267"/>
            <a:ext cx="811500" cy="12873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Business Expansion</a:t>
            </a:r>
            <a:endParaRPr sz="782">
              <a:solidFill>
                <a:srgbClr val="1211CA"/>
              </a:solidFill>
            </a:endParaRPr>
          </a:p>
        </p:txBody>
      </p:sp>
      <p:sp>
        <p:nvSpPr>
          <p:cNvPr id="216" name="Google Shape;216;p20"/>
          <p:cNvSpPr/>
          <p:nvPr/>
        </p:nvSpPr>
        <p:spPr>
          <a:xfrm>
            <a:off x="3688525" y="3697552"/>
            <a:ext cx="811500" cy="827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Minimum downtime</a:t>
            </a:r>
            <a:endParaRPr sz="782">
              <a:solidFill>
                <a:srgbClr val="1211CA"/>
              </a:solidFill>
            </a:endParaRPr>
          </a:p>
        </p:txBody>
      </p:sp>
      <p:sp>
        <p:nvSpPr>
          <p:cNvPr id="217" name="Google Shape;217;p20"/>
          <p:cNvSpPr/>
          <p:nvPr/>
        </p:nvSpPr>
        <p:spPr>
          <a:xfrm>
            <a:off x="4630110" y="1395664"/>
            <a:ext cx="811500" cy="31206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Suppressing loss and damage</a:t>
            </a:r>
            <a:endParaRPr sz="782">
              <a:solidFill>
                <a:srgbClr val="1211CA"/>
              </a:solidFill>
            </a:endParaRPr>
          </a:p>
        </p:txBody>
      </p:sp>
      <p:sp>
        <p:nvSpPr>
          <p:cNvPr id="218" name="Google Shape;218;p20"/>
          <p:cNvSpPr/>
          <p:nvPr/>
        </p:nvSpPr>
        <p:spPr>
          <a:xfrm>
            <a:off x="3688525" y="1384995"/>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Improved Health and Sanitation</a:t>
            </a:r>
            <a:endParaRPr sz="782">
              <a:solidFill>
                <a:srgbClr val="1211CA"/>
              </a:solidFill>
            </a:endParaRPr>
          </a:p>
        </p:txBody>
      </p:sp>
      <p:sp>
        <p:nvSpPr>
          <p:cNvPr id="219" name="Google Shape;219;p20"/>
          <p:cNvSpPr/>
          <p:nvPr/>
        </p:nvSpPr>
        <p:spPr>
          <a:xfrm>
            <a:off x="5572625" y="1849425"/>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Sustainable produce</a:t>
            </a:r>
            <a:endParaRPr sz="782">
              <a:solidFill>
                <a:srgbClr val="1211CA"/>
              </a:solidFill>
            </a:endParaRPr>
          </a:p>
        </p:txBody>
      </p:sp>
      <p:sp>
        <p:nvSpPr>
          <p:cNvPr id="220" name="Google Shape;220;p20"/>
          <p:cNvSpPr/>
          <p:nvPr/>
        </p:nvSpPr>
        <p:spPr>
          <a:xfrm>
            <a:off x="6513280" y="1854954"/>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Expansion (to tourism/edu)</a:t>
            </a:r>
            <a:endParaRPr sz="782">
              <a:solidFill>
                <a:srgbClr val="1211CA"/>
              </a:solidFill>
            </a:endParaRPr>
          </a:p>
        </p:txBody>
      </p:sp>
      <p:sp>
        <p:nvSpPr>
          <p:cNvPr id="221" name="Google Shape;221;p20"/>
          <p:cNvSpPr/>
          <p:nvPr/>
        </p:nvSpPr>
        <p:spPr>
          <a:xfrm>
            <a:off x="5571698" y="1384983"/>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Improved Quality of Life</a:t>
            </a:r>
            <a:endParaRPr sz="782">
              <a:solidFill>
                <a:srgbClr val="1211CA"/>
              </a:solidFill>
            </a:endParaRPr>
          </a:p>
        </p:txBody>
      </p:sp>
      <p:sp>
        <p:nvSpPr>
          <p:cNvPr id="222" name="Google Shape;222;p20"/>
          <p:cNvSpPr/>
          <p:nvPr/>
        </p:nvSpPr>
        <p:spPr>
          <a:xfrm>
            <a:off x="5571695" y="4609504"/>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Improving</a:t>
            </a:r>
            <a:r>
              <a:rPr lang="en" sz="782">
                <a:solidFill>
                  <a:srgbClr val="1211CA"/>
                </a:solidFill>
              </a:rPr>
              <a:t> Biodiversity</a:t>
            </a:r>
            <a:endParaRPr sz="782">
              <a:solidFill>
                <a:srgbClr val="1211CA"/>
              </a:solidFill>
            </a:endParaRPr>
          </a:p>
        </p:txBody>
      </p:sp>
      <p:sp>
        <p:nvSpPr>
          <p:cNvPr id="223" name="Google Shape;223;p20"/>
          <p:cNvSpPr/>
          <p:nvPr/>
        </p:nvSpPr>
        <p:spPr>
          <a:xfrm>
            <a:off x="6513280" y="4609504"/>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Greenery Expansion</a:t>
            </a:r>
            <a:endParaRPr sz="782">
              <a:solidFill>
                <a:srgbClr val="1211CA"/>
              </a:solidFill>
            </a:endParaRPr>
          </a:p>
        </p:txBody>
      </p:sp>
      <p:sp>
        <p:nvSpPr>
          <p:cNvPr id="224" name="Google Shape;224;p20"/>
          <p:cNvSpPr/>
          <p:nvPr/>
        </p:nvSpPr>
        <p:spPr>
          <a:xfrm>
            <a:off x="4647506" y="4606849"/>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685">
                <a:solidFill>
                  <a:srgbClr val="1211CA"/>
                </a:solidFill>
              </a:rPr>
              <a:t>Ecological Enhancement</a:t>
            </a:r>
            <a:endParaRPr sz="685">
              <a:solidFill>
                <a:srgbClr val="1211CA"/>
              </a:solidFill>
            </a:endParaRPr>
          </a:p>
        </p:txBody>
      </p:sp>
      <p:sp>
        <p:nvSpPr>
          <p:cNvPr id="225" name="Google Shape;225;p20"/>
          <p:cNvSpPr/>
          <p:nvPr/>
        </p:nvSpPr>
        <p:spPr>
          <a:xfrm rot="-5400000">
            <a:off x="-556912" y="3001711"/>
            <a:ext cx="2304300" cy="3813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b="1" lang="en" sz="782">
                <a:solidFill>
                  <a:srgbClr val="101010"/>
                </a:solidFill>
              </a:rPr>
              <a:t>Coastal Resilience Infrastructure Benefits</a:t>
            </a:r>
            <a:endParaRPr b="1" sz="782">
              <a:solidFill>
                <a:srgbClr val="101010"/>
              </a:solidFill>
            </a:endParaRPr>
          </a:p>
        </p:txBody>
      </p:sp>
      <p:cxnSp>
        <p:nvCxnSpPr>
          <p:cNvPr id="226" name="Google Shape;226;p20"/>
          <p:cNvCxnSpPr>
            <a:stCxn id="195" idx="3"/>
            <a:endCxn id="207" idx="1"/>
          </p:cNvCxnSpPr>
          <p:nvPr/>
        </p:nvCxnSpPr>
        <p:spPr>
          <a:xfrm>
            <a:off x="2503887" y="1580004"/>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27" name="Google Shape;227;p20"/>
          <p:cNvCxnSpPr/>
          <p:nvPr/>
        </p:nvCxnSpPr>
        <p:spPr>
          <a:xfrm>
            <a:off x="2504026" y="2039180"/>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28" name="Google Shape;228;p20"/>
          <p:cNvCxnSpPr/>
          <p:nvPr/>
        </p:nvCxnSpPr>
        <p:spPr>
          <a:xfrm>
            <a:off x="2504026" y="2498318"/>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29" name="Google Shape;229;p20"/>
          <p:cNvCxnSpPr/>
          <p:nvPr/>
        </p:nvCxnSpPr>
        <p:spPr>
          <a:xfrm>
            <a:off x="2504026" y="3416595"/>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30" name="Google Shape;230;p20"/>
          <p:cNvCxnSpPr/>
          <p:nvPr/>
        </p:nvCxnSpPr>
        <p:spPr>
          <a:xfrm>
            <a:off x="2504026" y="3875733"/>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31" name="Google Shape;231;p20"/>
          <p:cNvCxnSpPr>
            <a:stCxn id="201" idx="3"/>
            <a:endCxn id="212" idx="1"/>
          </p:cNvCxnSpPr>
          <p:nvPr/>
        </p:nvCxnSpPr>
        <p:spPr>
          <a:xfrm>
            <a:off x="2503887" y="4793967"/>
            <a:ext cx="253800" cy="0"/>
          </a:xfrm>
          <a:prstGeom prst="straightConnector1">
            <a:avLst/>
          </a:prstGeom>
          <a:noFill/>
          <a:ln cap="flat" cmpd="sng" w="9325">
            <a:solidFill>
              <a:schemeClr val="dk2"/>
            </a:solidFill>
            <a:prstDash val="solid"/>
            <a:round/>
            <a:headEnd len="med" w="med" type="none"/>
            <a:tailEnd len="med" w="med" type="stealth"/>
          </a:ln>
        </p:spPr>
      </p:cxnSp>
      <p:cxnSp>
        <p:nvCxnSpPr>
          <p:cNvPr id="232" name="Google Shape;232;p20"/>
          <p:cNvCxnSpPr>
            <a:stCxn id="225" idx="2"/>
            <a:endCxn id="195" idx="1"/>
          </p:cNvCxnSpPr>
          <p:nvPr/>
        </p:nvCxnSpPr>
        <p:spPr>
          <a:xfrm flipH="1" rot="10800000">
            <a:off x="785888" y="1579861"/>
            <a:ext cx="456300" cy="1612500"/>
          </a:xfrm>
          <a:prstGeom prst="straightConnector1">
            <a:avLst/>
          </a:prstGeom>
          <a:noFill/>
          <a:ln cap="flat" cmpd="sng" w="9325">
            <a:solidFill>
              <a:schemeClr val="dk2"/>
            </a:solidFill>
            <a:prstDash val="solid"/>
            <a:round/>
            <a:headEnd len="med" w="med" type="none"/>
            <a:tailEnd len="med" w="med" type="none"/>
          </a:ln>
        </p:spPr>
      </p:cxnSp>
      <p:cxnSp>
        <p:nvCxnSpPr>
          <p:cNvPr id="233" name="Google Shape;233;p20"/>
          <p:cNvCxnSpPr>
            <a:stCxn id="225" idx="2"/>
            <a:endCxn id="196" idx="1"/>
          </p:cNvCxnSpPr>
          <p:nvPr/>
        </p:nvCxnSpPr>
        <p:spPr>
          <a:xfrm flipH="1" rot="10800000">
            <a:off x="785888" y="2498161"/>
            <a:ext cx="456300" cy="694200"/>
          </a:xfrm>
          <a:prstGeom prst="straightConnector1">
            <a:avLst/>
          </a:prstGeom>
          <a:noFill/>
          <a:ln cap="flat" cmpd="sng" w="9325">
            <a:solidFill>
              <a:schemeClr val="dk2"/>
            </a:solidFill>
            <a:prstDash val="solid"/>
            <a:round/>
            <a:headEnd len="med" w="med" type="none"/>
            <a:tailEnd len="med" w="med" type="none"/>
          </a:ln>
        </p:spPr>
      </p:cxnSp>
      <p:cxnSp>
        <p:nvCxnSpPr>
          <p:cNvPr id="234" name="Google Shape;234;p20"/>
          <p:cNvCxnSpPr>
            <a:stCxn id="225" idx="2"/>
            <a:endCxn id="197" idx="1"/>
          </p:cNvCxnSpPr>
          <p:nvPr/>
        </p:nvCxnSpPr>
        <p:spPr>
          <a:xfrm flipH="1" rot="10800000">
            <a:off x="785888" y="2957461"/>
            <a:ext cx="456300" cy="234900"/>
          </a:xfrm>
          <a:prstGeom prst="straightConnector1">
            <a:avLst/>
          </a:prstGeom>
          <a:noFill/>
          <a:ln cap="flat" cmpd="sng" w="9325">
            <a:solidFill>
              <a:schemeClr val="dk2"/>
            </a:solidFill>
            <a:prstDash val="solid"/>
            <a:round/>
            <a:headEnd len="med" w="med" type="none"/>
            <a:tailEnd len="med" w="med" type="none"/>
          </a:ln>
        </p:spPr>
      </p:cxnSp>
      <p:cxnSp>
        <p:nvCxnSpPr>
          <p:cNvPr id="235" name="Google Shape;235;p20"/>
          <p:cNvCxnSpPr>
            <a:stCxn id="225" idx="2"/>
            <a:endCxn id="198" idx="1"/>
          </p:cNvCxnSpPr>
          <p:nvPr/>
        </p:nvCxnSpPr>
        <p:spPr>
          <a:xfrm>
            <a:off x="785888" y="3192361"/>
            <a:ext cx="456300" cy="224100"/>
          </a:xfrm>
          <a:prstGeom prst="straightConnector1">
            <a:avLst/>
          </a:prstGeom>
          <a:noFill/>
          <a:ln cap="flat" cmpd="sng" w="9325">
            <a:solidFill>
              <a:schemeClr val="dk2"/>
            </a:solidFill>
            <a:prstDash val="solid"/>
            <a:round/>
            <a:headEnd len="med" w="med" type="none"/>
            <a:tailEnd len="med" w="med" type="none"/>
          </a:ln>
        </p:spPr>
      </p:cxnSp>
      <p:cxnSp>
        <p:nvCxnSpPr>
          <p:cNvPr id="236" name="Google Shape;236;p20"/>
          <p:cNvCxnSpPr>
            <a:stCxn id="225" idx="2"/>
            <a:endCxn id="199" idx="1"/>
          </p:cNvCxnSpPr>
          <p:nvPr/>
        </p:nvCxnSpPr>
        <p:spPr>
          <a:xfrm>
            <a:off x="785888" y="3192361"/>
            <a:ext cx="456300" cy="683400"/>
          </a:xfrm>
          <a:prstGeom prst="straightConnector1">
            <a:avLst/>
          </a:prstGeom>
          <a:noFill/>
          <a:ln cap="flat" cmpd="sng" w="9325">
            <a:solidFill>
              <a:schemeClr val="dk2"/>
            </a:solidFill>
            <a:prstDash val="solid"/>
            <a:round/>
            <a:headEnd len="med" w="med" type="none"/>
            <a:tailEnd len="med" w="med" type="none"/>
          </a:ln>
        </p:spPr>
      </p:cxnSp>
      <p:cxnSp>
        <p:nvCxnSpPr>
          <p:cNvPr id="237" name="Google Shape;237;p20"/>
          <p:cNvCxnSpPr>
            <a:stCxn id="225" idx="2"/>
            <a:endCxn id="200" idx="1"/>
          </p:cNvCxnSpPr>
          <p:nvPr/>
        </p:nvCxnSpPr>
        <p:spPr>
          <a:xfrm>
            <a:off x="785888" y="3192361"/>
            <a:ext cx="456300" cy="1142400"/>
          </a:xfrm>
          <a:prstGeom prst="straightConnector1">
            <a:avLst/>
          </a:prstGeom>
          <a:noFill/>
          <a:ln cap="flat" cmpd="sng" w="9325">
            <a:solidFill>
              <a:schemeClr val="dk2"/>
            </a:solidFill>
            <a:prstDash val="solid"/>
            <a:round/>
            <a:headEnd len="med" w="med" type="none"/>
            <a:tailEnd len="med" w="med" type="none"/>
          </a:ln>
        </p:spPr>
      </p:cxnSp>
      <p:cxnSp>
        <p:nvCxnSpPr>
          <p:cNvPr id="238" name="Google Shape;238;p20"/>
          <p:cNvCxnSpPr>
            <a:stCxn id="225" idx="2"/>
            <a:endCxn id="201" idx="1"/>
          </p:cNvCxnSpPr>
          <p:nvPr/>
        </p:nvCxnSpPr>
        <p:spPr>
          <a:xfrm>
            <a:off x="785888" y="3192361"/>
            <a:ext cx="456300" cy="1601700"/>
          </a:xfrm>
          <a:prstGeom prst="straightConnector1">
            <a:avLst/>
          </a:prstGeom>
          <a:noFill/>
          <a:ln cap="flat" cmpd="sng" w="9325">
            <a:solidFill>
              <a:schemeClr val="dk2"/>
            </a:solidFill>
            <a:prstDash val="solid"/>
            <a:round/>
            <a:headEnd len="med" w="med" type="none"/>
            <a:tailEnd len="med" w="med" type="none"/>
          </a:ln>
        </p:spPr>
      </p:cxnSp>
      <p:cxnSp>
        <p:nvCxnSpPr>
          <p:cNvPr id="239" name="Google Shape;239;p20"/>
          <p:cNvCxnSpPr>
            <a:stCxn id="225" idx="2"/>
            <a:endCxn id="240" idx="1"/>
          </p:cNvCxnSpPr>
          <p:nvPr/>
        </p:nvCxnSpPr>
        <p:spPr>
          <a:xfrm flipH="1" rot="10800000">
            <a:off x="785888" y="2039161"/>
            <a:ext cx="456300" cy="1153200"/>
          </a:xfrm>
          <a:prstGeom prst="straightConnector1">
            <a:avLst/>
          </a:prstGeom>
          <a:noFill/>
          <a:ln cap="flat" cmpd="sng" w="9325">
            <a:solidFill>
              <a:schemeClr val="dk2"/>
            </a:solidFill>
            <a:prstDash val="solid"/>
            <a:round/>
            <a:headEnd len="med" w="med" type="none"/>
            <a:tailEnd len="med" w="med" type="none"/>
          </a:ln>
        </p:spPr>
      </p:cxnSp>
      <p:sp>
        <p:nvSpPr>
          <p:cNvPr id="194" name="Google Shape;194;p20"/>
          <p:cNvSpPr/>
          <p:nvPr/>
        </p:nvSpPr>
        <p:spPr>
          <a:xfrm>
            <a:off x="6513357" y="1395650"/>
            <a:ext cx="811500" cy="368700"/>
          </a:xfrm>
          <a:prstGeom prst="roundRect">
            <a:avLst>
              <a:gd fmla="val 16667" name="adj"/>
            </a:avLst>
          </a:prstGeom>
          <a:solidFill>
            <a:schemeClr val="lt1"/>
          </a:solidFill>
          <a:ln cap="flat" cmpd="sng" w="9525">
            <a:solidFill>
              <a:srgbClr val="1211CA"/>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211CA"/>
                </a:solidFill>
              </a:rPr>
              <a:t>Self Actualization</a:t>
            </a:r>
            <a:endParaRPr sz="782">
              <a:solidFill>
                <a:srgbClr val="1211CA"/>
              </a:solidFill>
            </a:endParaRPr>
          </a:p>
        </p:txBody>
      </p:sp>
      <p:sp>
        <p:nvSpPr>
          <p:cNvPr id="241" name="Google Shape;241;p20"/>
          <p:cNvSpPr txBox="1"/>
          <p:nvPr/>
        </p:nvSpPr>
        <p:spPr>
          <a:xfrm>
            <a:off x="7402602" y="2634387"/>
            <a:ext cx="1336800" cy="421800"/>
          </a:xfrm>
          <a:prstGeom prst="rect">
            <a:avLst/>
          </a:prstGeom>
          <a:noFill/>
          <a:ln>
            <a:noFill/>
          </a:ln>
        </p:spPr>
        <p:txBody>
          <a:bodyPr anchorCtr="0" anchor="t" bIns="89475" lIns="89475" spcFirstLastPara="1" rIns="89475" wrap="square" tIns="89475">
            <a:spAutoFit/>
          </a:bodyPr>
          <a:lstStyle/>
          <a:p>
            <a:pPr indent="0" lvl="0" marL="0" rtl="0" algn="r">
              <a:spcBef>
                <a:spcPts val="0"/>
              </a:spcBef>
              <a:spcAft>
                <a:spcPts val="0"/>
              </a:spcAft>
              <a:buNone/>
            </a:pPr>
            <a:r>
              <a:rPr b="1" lang="en" sz="782">
                <a:solidFill>
                  <a:schemeClr val="dk2"/>
                </a:solidFill>
              </a:rPr>
              <a:t>Targeted</a:t>
            </a:r>
            <a:r>
              <a:rPr b="1" lang="en" sz="782">
                <a:solidFill>
                  <a:schemeClr val="dk2"/>
                </a:solidFill>
              </a:rPr>
              <a:t> Source for Financing</a:t>
            </a:r>
            <a:endParaRPr b="1" sz="782">
              <a:solidFill>
                <a:schemeClr val="dk2"/>
              </a:solidFill>
            </a:endParaRPr>
          </a:p>
        </p:txBody>
      </p:sp>
      <p:cxnSp>
        <p:nvCxnSpPr>
          <p:cNvPr id="242" name="Google Shape;242;p20"/>
          <p:cNvCxnSpPr>
            <a:stCxn id="204" idx="3"/>
            <a:endCxn id="205" idx="1"/>
          </p:cNvCxnSpPr>
          <p:nvPr/>
        </p:nvCxnSpPr>
        <p:spPr>
          <a:xfrm>
            <a:off x="3569153" y="758925"/>
            <a:ext cx="2944200" cy="0"/>
          </a:xfrm>
          <a:prstGeom prst="straightConnector1">
            <a:avLst/>
          </a:prstGeom>
          <a:noFill/>
          <a:ln cap="flat" cmpd="sng" w="18650">
            <a:solidFill>
              <a:srgbClr val="F9B314"/>
            </a:solidFill>
            <a:prstDash val="dash"/>
            <a:round/>
            <a:headEnd len="med" w="med" type="none"/>
            <a:tailEnd len="med" w="med" type="stealth"/>
          </a:ln>
        </p:spPr>
      </p:cxnSp>
      <p:sp>
        <p:nvSpPr>
          <p:cNvPr id="243" name="Google Shape;243;p20"/>
          <p:cNvSpPr/>
          <p:nvPr/>
        </p:nvSpPr>
        <p:spPr>
          <a:xfrm>
            <a:off x="2769695" y="974723"/>
            <a:ext cx="811500" cy="339600"/>
          </a:xfrm>
          <a:prstGeom prst="roundRect">
            <a:avLst>
              <a:gd fmla="val 16667" name="adj"/>
            </a:avLst>
          </a:prstGeom>
          <a:noFill/>
          <a:ln cap="flat" cmpd="sng" w="9325">
            <a:solidFill>
              <a:srgbClr val="595959"/>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Primary Infra (i.e. dikes)</a:t>
            </a:r>
            <a:endParaRPr sz="782">
              <a:solidFill>
                <a:srgbClr val="101010"/>
              </a:solidFill>
            </a:endParaRPr>
          </a:p>
        </p:txBody>
      </p:sp>
      <p:sp>
        <p:nvSpPr>
          <p:cNvPr id="244" name="Google Shape;244;p20"/>
          <p:cNvSpPr/>
          <p:nvPr/>
        </p:nvSpPr>
        <p:spPr>
          <a:xfrm>
            <a:off x="4647506" y="974723"/>
            <a:ext cx="811500" cy="339600"/>
          </a:xfrm>
          <a:prstGeom prst="roundRect">
            <a:avLst>
              <a:gd fmla="val 16667" name="adj"/>
            </a:avLst>
          </a:prstGeom>
          <a:noFill/>
          <a:ln cap="flat" cmpd="sng" w="9325">
            <a:solidFill>
              <a:srgbClr val="595959"/>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Secondary infra (i.e. NBS)</a:t>
            </a:r>
            <a:endParaRPr sz="782">
              <a:solidFill>
                <a:srgbClr val="101010"/>
              </a:solidFill>
            </a:endParaRPr>
          </a:p>
        </p:txBody>
      </p:sp>
      <p:cxnSp>
        <p:nvCxnSpPr>
          <p:cNvPr id="245" name="Google Shape;245;p20"/>
          <p:cNvCxnSpPr>
            <a:stCxn id="243" idx="3"/>
            <a:endCxn id="244" idx="1"/>
          </p:cNvCxnSpPr>
          <p:nvPr/>
        </p:nvCxnSpPr>
        <p:spPr>
          <a:xfrm>
            <a:off x="3581195" y="1144523"/>
            <a:ext cx="1066200" cy="0"/>
          </a:xfrm>
          <a:prstGeom prst="straightConnector1">
            <a:avLst/>
          </a:prstGeom>
          <a:noFill/>
          <a:ln cap="flat" cmpd="sng" w="9325">
            <a:solidFill>
              <a:schemeClr val="dk2"/>
            </a:solidFill>
            <a:prstDash val="solid"/>
            <a:round/>
            <a:headEnd len="med" w="med" type="none"/>
            <a:tailEnd len="med" w="med" type="stealth"/>
          </a:ln>
        </p:spPr>
      </p:cxnSp>
      <p:cxnSp>
        <p:nvCxnSpPr>
          <p:cNvPr id="246" name="Google Shape;246;p20"/>
          <p:cNvCxnSpPr>
            <a:stCxn id="244" idx="3"/>
          </p:cNvCxnSpPr>
          <p:nvPr/>
        </p:nvCxnSpPr>
        <p:spPr>
          <a:xfrm>
            <a:off x="5459006" y="1144523"/>
            <a:ext cx="1853700" cy="0"/>
          </a:xfrm>
          <a:prstGeom prst="straightConnector1">
            <a:avLst/>
          </a:prstGeom>
          <a:noFill/>
          <a:ln cap="flat" cmpd="sng" w="9325">
            <a:solidFill>
              <a:schemeClr val="dk2"/>
            </a:solidFill>
            <a:prstDash val="solid"/>
            <a:round/>
            <a:headEnd len="med" w="med" type="none"/>
            <a:tailEnd len="med" w="med" type="stealth"/>
          </a:ln>
        </p:spPr>
      </p:cxnSp>
      <p:sp>
        <p:nvSpPr>
          <p:cNvPr id="240" name="Google Shape;240;p20"/>
          <p:cNvSpPr/>
          <p:nvPr/>
        </p:nvSpPr>
        <p:spPr>
          <a:xfrm>
            <a:off x="1242087" y="1856251"/>
            <a:ext cx="1261800" cy="365700"/>
          </a:xfrm>
          <a:prstGeom prst="roundRect">
            <a:avLst>
              <a:gd fmla="val 16667" name="adj"/>
            </a:avLst>
          </a:prstGeom>
          <a:solidFill>
            <a:srgbClr val="F9B314"/>
          </a:solidFill>
          <a:ln cap="flat" cmpd="sng" w="9525">
            <a:solidFill>
              <a:srgbClr val="F9B314"/>
            </a:solidFill>
            <a:prstDash val="solid"/>
            <a:round/>
            <a:headEnd len="sm" w="sm" type="none"/>
            <a:tailEnd len="sm" w="sm" type="none"/>
          </a:ln>
        </p:spPr>
        <p:txBody>
          <a:bodyPr anchorCtr="0" anchor="ctr" bIns="89475" lIns="89475" spcFirstLastPara="1" rIns="89475" wrap="square" tIns="89475">
            <a:noAutofit/>
          </a:bodyPr>
          <a:lstStyle/>
          <a:p>
            <a:pPr indent="0" lvl="0" marL="0" rtl="0" algn="ctr">
              <a:spcBef>
                <a:spcPts val="0"/>
              </a:spcBef>
              <a:spcAft>
                <a:spcPts val="0"/>
              </a:spcAft>
              <a:buNone/>
            </a:pPr>
            <a:r>
              <a:rPr lang="en" sz="782">
                <a:solidFill>
                  <a:srgbClr val="101010"/>
                </a:solidFill>
              </a:rPr>
              <a:t>Fishermen</a:t>
            </a:r>
            <a:endParaRPr sz="782">
              <a:solidFill>
                <a:srgbClr val="101010"/>
              </a:solidFill>
            </a:endParaRPr>
          </a:p>
        </p:txBody>
      </p:sp>
      <p:sp>
        <p:nvSpPr>
          <p:cNvPr id="247" name="Google Shape;247;p20"/>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21" title="nilai tanah dan enterprise-01.png"/>
          <p:cNvPicPr preferRelativeResize="0"/>
          <p:nvPr/>
        </p:nvPicPr>
        <p:blipFill rotWithShape="1">
          <a:blip r:embed="rId3">
            <a:alphaModFix/>
          </a:blip>
          <a:srcRect b="179" l="0" r="0" t="169"/>
          <a:stretch/>
        </p:blipFill>
        <p:spPr>
          <a:xfrm>
            <a:off x="3210125" y="843450"/>
            <a:ext cx="5602775" cy="3944927"/>
          </a:xfrm>
          <a:prstGeom prst="rect">
            <a:avLst/>
          </a:prstGeom>
          <a:noFill/>
          <a:ln>
            <a:noFill/>
          </a:ln>
        </p:spPr>
      </p:pic>
      <p:sp>
        <p:nvSpPr>
          <p:cNvPr id="253" name="Google Shape;253;p21"/>
          <p:cNvSpPr txBox="1"/>
          <p:nvPr/>
        </p:nvSpPr>
        <p:spPr>
          <a:xfrm>
            <a:off x="210125" y="731850"/>
            <a:ext cx="30000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100">
                <a:solidFill>
                  <a:schemeClr val="dk2"/>
                </a:solidFill>
                <a:latin typeface="Montserrat"/>
                <a:ea typeface="Montserrat"/>
                <a:cs typeface="Montserrat"/>
                <a:sym typeface="Montserrat"/>
              </a:rPr>
              <a:t>Mapping the stakeholders will help to identify the target enterprise for financing and their potential gain from the resilience primary and secondary measures.</a:t>
            </a:r>
            <a:endParaRPr/>
          </a:p>
        </p:txBody>
      </p:sp>
      <p:sp>
        <p:nvSpPr>
          <p:cNvPr id="254" name="Google Shape;254;p21"/>
          <p:cNvSpPr txBox="1"/>
          <p:nvPr/>
        </p:nvSpPr>
        <p:spPr>
          <a:xfrm>
            <a:off x="210125" y="175525"/>
            <a:ext cx="9349500" cy="347100"/>
          </a:xfrm>
          <a:prstGeom prst="rect">
            <a:avLst/>
          </a:prstGeom>
          <a:noFill/>
          <a:ln>
            <a:noFill/>
          </a:ln>
        </p:spPr>
        <p:txBody>
          <a:bodyPr anchorCtr="0" anchor="t" bIns="0" lIns="0" spcFirstLastPara="1" rIns="0" wrap="square" tIns="0">
            <a:spAutoFit/>
          </a:bodyPr>
          <a:lstStyle/>
          <a:p>
            <a:pPr indent="0" lvl="0" marL="0" marR="0" rtl="0" algn="l">
              <a:lnSpc>
                <a:spcPct val="93976"/>
              </a:lnSpc>
              <a:spcBef>
                <a:spcPts val="0"/>
              </a:spcBef>
              <a:spcAft>
                <a:spcPts val="0"/>
              </a:spcAft>
              <a:buNone/>
            </a:pPr>
            <a:r>
              <a:rPr b="1" lang="en" sz="2400">
                <a:solidFill>
                  <a:srgbClr val="F9B314"/>
                </a:solidFill>
                <a:latin typeface="Montserrat Black"/>
                <a:ea typeface="Montserrat Black"/>
                <a:cs typeface="Montserrat Black"/>
                <a:sym typeface="Montserrat Black"/>
              </a:rPr>
              <a:t>Stakeholder </a:t>
            </a:r>
            <a:r>
              <a:rPr b="1" lang="en" sz="2400">
                <a:solidFill>
                  <a:srgbClr val="1211CA"/>
                </a:solidFill>
                <a:latin typeface="Montserrat Black"/>
                <a:ea typeface="Montserrat Black"/>
                <a:cs typeface="Montserrat Black"/>
                <a:sym typeface="Montserrat Black"/>
              </a:rPr>
              <a:t>mapping</a:t>
            </a:r>
            <a:endParaRPr sz="2400">
              <a:solidFill>
                <a:srgbClr val="1211CA"/>
              </a:solidFill>
            </a:endParaRPr>
          </a:p>
        </p:txBody>
      </p:sp>
      <p:sp>
        <p:nvSpPr>
          <p:cNvPr id="255" name="Google Shape;255;p21"/>
          <p:cNvSpPr txBox="1"/>
          <p:nvPr>
            <p:ph idx="12" type="sldNum"/>
          </p:nvPr>
        </p:nvSpPr>
        <p:spPr>
          <a:xfrm>
            <a:off x="8245598" y="121375"/>
            <a:ext cx="6699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 - 12</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